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99"/>
  </p:normalViewPr>
  <p:slideViewPr>
    <p:cSldViewPr>
      <p:cViewPr varScale="1">
        <p:scale>
          <a:sx n="103" d="100"/>
          <a:sy n="103" d="100"/>
        </p:scale>
        <p:origin x="18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F5073-922F-E749-AC75-88A3573989F4}" type="datetimeFigureOut">
              <a:rPr lang="en-US" smtClean="0"/>
              <a:t>11/13/23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306060-630B-304D-AB9F-396A4ADD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44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306060-630B-304D-AB9F-396A4ADD446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70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DDBA6-147A-4AC6-925E-55947829FC10}" type="datetimeFigureOut">
              <a:rPr lang="en-GB" smtClean="0"/>
              <a:pPr/>
              <a:t>13/11/2023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4AF3-7352-46C0-A851-809762806A71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oup 131"/>
          <p:cNvGrpSpPr/>
          <p:nvPr/>
        </p:nvGrpSpPr>
        <p:grpSpPr>
          <a:xfrm>
            <a:off x="2627784" y="3861048"/>
            <a:ext cx="1669043" cy="873217"/>
            <a:chOff x="2483768" y="4005064"/>
            <a:chExt cx="2031879" cy="1080120"/>
          </a:xfrm>
        </p:grpSpPr>
        <p:sp>
          <p:nvSpPr>
            <p:cNvPr id="133" name="Rectangle 132"/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4" name="Group 133"/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135" name="Isosceles Triangle 134"/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Jenni Herriot</a:t>
                </a:r>
              </a:p>
            </p:txBody>
          </p:sp>
        </p:grpSp>
      </p:grpSp>
      <p:sp>
        <p:nvSpPr>
          <p:cNvPr id="107" name="TextBox 106"/>
          <p:cNvSpPr txBox="1"/>
          <p:nvPr/>
        </p:nvSpPr>
        <p:spPr>
          <a:xfrm>
            <a:off x="395536" y="6080864"/>
            <a:ext cx="2304256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15" name="TextBox 114"/>
          <p:cNvSpPr txBox="1"/>
          <p:nvPr/>
        </p:nvSpPr>
        <p:spPr>
          <a:xfrm>
            <a:off x="6961274" y="3404374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Vice Chair of CAWB Committee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26" name="TextBox 25"/>
          <p:cNvSpPr txBox="1"/>
          <p:nvPr/>
        </p:nvSpPr>
        <p:spPr>
          <a:xfrm>
            <a:off x="35496" y="-27384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Cleves School Trustees </a:t>
            </a:r>
          </a:p>
          <a:p>
            <a:r>
              <a:rPr lang="en-GB" b="1" dirty="0"/>
              <a:t>Roles and Responsibilities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467544" y="3284984"/>
            <a:ext cx="208823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Resources Committee</a:t>
            </a:r>
          </a:p>
          <a:p>
            <a:r>
              <a:rPr lang="en-GB" sz="1100" dirty="0"/>
              <a:t>Lettings 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82" name="TextBox 81"/>
          <p:cNvSpPr txBox="1"/>
          <p:nvPr/>
        </p:nvSpPr>
        <p:spPr>
          <a:xfrm>
            <a:off x="2627784" y="3284984"/>
            <a:ext cx="23042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PPP Committee</a:t>
            </a:r>
          </a:p>
          <a:p>
            <a:r>
              <a:rPr lang="en-GB" sz="1100" dirty="0"/>
              <a:t>Chair of Admissions Committee</a:t>
            </a:r>
          </a:p>
          <a:p>
            <a:r>
              <a:rPr lang="en-GB" sz="1100" dirty="0"/>
              <a:t>Child Protection Trustee</a:t>
            </a:r>
            <a:endParaRPr lang="en-GB" dirty="0"/>
          </a:p>
          <a:p>
            <a:endParaRPr lang="en-GB" sz="1100" dirty="0"/>
          </a:p>
        </p:txBody>
      </p:sp>
      <p:sp>
        <p:nvSpPr>
          <p:cNvPr id="7" name="Rectangle 6"/>
          <p:cNvSpPr/>
          <p:nvPr/>
        </p:nvSpPr>
        <p:spPr>
          <a:xfrm>
            <a:off x="526673" y="2454527"/>
            <a:ext cx="1656184" cy="887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Isosceles Triangle 19"/>
          <p:cNvSpPr/>
          <p:nvPr/>
        </p:nvSpPr>
        <p:spPr>
          <a:xfrm>
            <a:off x="526673" y="2454527"/>
            <a:ext cx="1064690" cy="887241"/>
          </a:xfrm>
          <a:prstGeom prst="triangle">
            <a:avLst>
              <a:gd name="adj" fmla="val 319"/>
            </a:avLst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2686913" y="2454527"/>
            <a:ext cx="1656184" cy="8872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0" name="Isosceles Triangle 89"/>
          <p:cNvSpPr/>
          <p:nvPr/>
        </p:nvSpPr>
        <p:spPr>
          <a:xfrm>
            <a:off x="2686913" y="2495510"/>
            <a:ext cx="1008112" cy="835991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/>
          <p:cNvSpPr txBox="1"/>
          <p:nvPr/>
        </p:nvSpPr>
        <p:spPr>
          <a:xfrm>
            <a:off x="526673" y="2598543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 Elaine Jones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020272" y="188640"/>
            <a:ext cx="1656184" cy="8872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Moya Tytherleigh</a:t>
            </a: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Clerk to Trustees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798604" y="157283"/>
            <a:ext cx="1656184" cy="923330"/>
            <a:chOff x="4788024" y="921494"/>
            <a:chExt cx="1656184" cy="923330"/>
          </a:xfrm>
        </p:grpSpPr>
        <p:sp>
          <p:nvSpPr>
            <p:cNvPr id="98" name="Rectangle 97"/>
            <p:cNvSpPr/>
            <p:nvPr/>
          </p:nvSpPr>
          <p:spPr>
            <a:xfrm>
              <a:off x="4788024" y="921494"/>
              <a:ext cx="1656184" cy="9233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Isosceles Triangle 102"/>
            <p:cNvSpPr/>
            <p:nvPr/>
          </p:nvSpPr>
          <p:spPr>
            <a:xfrm>
              <a:off x="4788024" y="957583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Isosceles Triangle 98"/>
            <p:cNvSpPr/>
            <p:nvPr/>
          </p:nvSpPr>
          <p:spPr>
            <a:xfrm rot="10800000">
              <a:off x="5364088" y="921494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101" name="Isosceles Triangle 100"/>
            <p:cNvSpPr/>
            <p:nvPr/>
          </p:nvSpPr>
          <p:spPr>
            <a:xfrm>
              <a:off x="4788024" y="1268760"/>
              <a:ext cx="648072" cy="573144"/>
            </a:xfrm>
            <a:prstGeom prst="triangle">
              <a:avLst>
                <a:gd name="adj" fmla="val 0"/>
              </a:avLst>
            </a:prstGeom>
            <a:solidFill>
              <a:schemeClr val="bg2">
                <a:lumMod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788024" y="1054477"/>
              <a:ext cx="165618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Chris Hodges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 Headteacher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51520" y="620688"/>
            <a:ext cx="1728192" cy="1656184"/>
            <a:chOff x="395536" y="692696"/>
            <a:chExt cx="1728192" cy="1656184"/>
          </a:xfrm>
        </p:grpSpPr>
        <p:sp>
          <p:nvSpPr>
            <p:cNvPr id="74" name="Isosceles Triangle 73"/>
            <p:cNvSpPr/>
            <p:nvPr/>
          </p:nvSpPr>
          <p:spPr>
            <a:xfrm>
              <a:off x="395536" y="692696"/>
              <a:ext cx="216024" cy="216024"/>
            </a:xfrm>
            <a:prstGeom prst="triangle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Isosceles Triangle 74"/>
            <p:cNvSpPr/>
            <p:nvPr/>
          </p:nvSpPr>
          <p:spPr>
            <a:xfrm>
              <a:off x="395536" y="1052736"/>
              <a:ext cx="216024" cy="216024"/>
            </a:xfrm>
            <a:prstGeom prst="triangl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395536" y="1412776"/>
              <a:ext cx="216024" cy="216024"/>
            </a:xfrm>
            <a:prstGeom prst="triangl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611560" y="692697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Resources Committee</a:t>
              </a:r>
            </a:p>
            <a:p>
              <a:endParaRPr lang="en-GB" dirty="0"/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611560" y="109019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CA and WB Committee</a:t>
              </a:r>
            </a:p>
            <a:p>
              <a:endParaRPr lang="en-GB" dirty="0"/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611560" y="145023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P,P and P Committee</a:t>
              </a:r>
            </a:p>
            <a:p>
              <a:endParaRPr lang="en-GB" dirty="0"/>
            </a:p>
          </p:txBody>
        </p:sp>
        <p:sp>
          <p:nvSpPr>
            <p:cNvPr id="92" name="Isosceles Triangle 91"/>
            <p:cNvSpPr/>
            <p:nvPr/>
          </p:nvSpPr>
          <p:spPr>
            <a:xfrm>
              <a:off x="395536" y="1772816"/>
              <a:ext cx="216024" cy="216024"/>
            </a:xfrm>
            <a:prstGeom prst="triangle">
              <a:avLst/>
            </a:prstGeom>
            <a:solidFill>
              <a:schemeClr val="bg2">
                <a:lumMod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611560" y="1810270"/>
              <a:ext cx="1512168" cy="538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100" dirty="0"/>
                <a:t>Admissions Committee</a:t>
              </a:r>
            </a:p>
            <a:p>
              <a:endParaRPr lang="en-GB" dirty="0"/>
            </a:p>
          </p:txBody>
        </p:sp>
        <p:sp>
          <p:nvSpPr>
            <p:cNvPr id="89" name="Isosceles Triangle 88"/>
            <p:cNvSpPr/>
            <p:nvPr/>
          </p:nvSpPr>
          <p:spPr>
            <a:xfrm>
              <a:off x="395536" y="2132856"/>
              <a:ext cx="216024" cy="216024"/>
            </a:xfrm>
            <a:prstGeom prst="triangl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467544" y="2060848"/>
            <a:ext cx="2232248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Head Teachers Performance Panel</a:t>
            </a:r>
          </a:p>
          <a:p>
            <a:endParaRPr lang="en-GB" dirty="0"/>
          </a:p>
        </p:txBody>
      </p:sp>
      <p:grpSp>
        <p:nvGrpSpPr>
          <p:cNvPr id="9" name="Group 8"/>
          <p:cNvGrpSpPr/>
          <p:nvPr/>
        </p:nvGrpSpPr>
        <p:grpSpPr>
          <a:xfrm>
            <a:off x="2699792" y="132579"/>
            <a:ext cx="1656184" cy="936104"/>
            <a:chOff x="2627784" y="908720"/>
            <a:chExt cx="1656184" cy="936104"/>
          </a:xfrm>
        </p:grpSpPr>
        <p:sp>
          <p:nvSpPr>
            <p:cNvPr id="4" name="Rectangle 3"/>
            <p:cNvSpPr/>
            <p:nvPr/>
          </p:nvSpPr>
          <p:spPr>
            <a:xfrm>
              <a:off x="2627784" y="908720"/>
              <a:ext cx="1656184" cy="92332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" name="Isosceles Triangle 4"/>
            <p:cNvSpPr/>
            <p:nvPr/>
          </p:nvSpPr>
          <p:spPr>
            <a:xfrm rot="10800000">
              <a:off x="3203848" y="921494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Isosceles Triangle 47"/>
            <p:cNvSpPr/>
            <p:nvPr/>
          </p:nvSpPr>
          <p:spPr>
            <a:xfrm>
              <a:off x="2627784" y="908720"/>
              <a:ext cx="1008112" cy="936104"/>
            </a:xfrm>
            <a:prstGeom prst="triangle">
              <a:avLst>
                <a:gd name="adj" fmla="val 0"/>
              </a:avLst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Isosceles Triangle 96"/>
            <p:cNvSpPr/>
            <p:nvPr/>
          </p:nvSpPr>
          <p:spPr>
            <a:xfrm rot="10800000">
              <a:off x="3707904" y="908720"/>
              <a:ext cx="576064" cy="527200"/>
            </a:xfrm>
            <a:prstGeom prst="triangle">
              <a:avLst>
                <a:gd name="adj" fmla="val 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627784" y="908720"/>
              <a:ext cx="165618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Susan Foster</a:t>
              </a:r>
            </a:p>
            <a:p>
              <a:pPr algn="ctr"/>
              <a:r>
                <a:rPr lang="en-GB" dirty="0">
                  <a:solidFill>
                    <a:schemeClr val="bg1"/>
                  </a:solidFill>
                </a:rPr>
                <a:t>Chair of Trustees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4906302" y="2742559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Harriet Naylor</a:t>
            </a:r>
          </a:p>
        </p:txBody>
      </p:sp>
      <p:sp>
        <p:nvSpPr>
          <p:cNvPr id="118" name="Isosceles Triangle 117"/>
          <p:cNvSpPr/>
          <p:nvPr/>
        </p:nvSpPr>
        <p:spPr>
          <a:xfrm>
            <a:off x="539552" y="2780928"/>
            <a:ext cx="576064" cy="547959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1" name="Isosceles Triangle 90"/>
          <p:cNvSpPr/>
          <p:nvPr/>
        </p:nvSpPr>
        <p:spPr>
          <a:xfrm>
            <a:off x="2699792" y="278092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TextBox 71"/>
          <p:cNvSpPr txBox="1"/>
          <p:nvPr/>
        </p:nvSpPr>
        <p:spPr>
          <a:xfrm>
            <a:off x="2699792" y="2433662"/>
            <a:ext cx="15970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Doris 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Neville-Davies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Co- Vice-Chair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627784" y="1052736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PAMS Trustee</a:t>
            </a:r>
          </a:p>
        </p:txBody>
      </p:sp>
      <p:grpSp>
        <p:nvGrpSpPr>
          <p:cNvPr id="120" name="Group 119"/>
          <p:cNvGrpSpPr/>
          <p:nvPr/>
        </p:nvGrpSpPr>
        <p:grpSpPr>
          <a:xfrm>
            <a:off x="4788024" y="2498657"/>
            <a:ext cx="1666762" cy="1218375"/>
            <a:chOff x="6804247" y="2420888"/>
            <a:chExt cx="2029104" cy="1314046"/>
          </a:xfrm>
        </p:grpSpPr>
        <p:sp>
          <p:nvSpPr>
            <p:cNvPr id="121" name="Rectangle 120"/>
            <p:cNvSpPr/>
            <p:nvPr/>
          </p:nvSpPr>
          <p:spPr>
            <a:xfrm>
              <a:off x="6817127" y="2420888"/>
              <a:ext cx="2016224" cy="973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2" name="Isosceles Triangle 121"/>
            <p:cNvSpPr/>
            <p:nvPr/>
          </p:nvSpPr>
          <p:spPr>
            <a:xfrm>
              <a:off x="6804247" y="2420890"/>
              <a:ext cx="1296143" cy="973330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6876257" y="2539934"/>
              <a:ext cx="1944216" cy="1195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Sophie Matthews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  <a:p>
              <a:pPr algn="ctr"/>
              <a:endParaRPr lang="en-GB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716016" y="3356992"/>
            <a:ext cx="120094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/>
              <a:t>Training Trustee</a:t>
            </a:r>
          </a:p>
          <a:p>
            <a:r>
              <a:rPr lang="en-GB" sz="1200" dirty="0" err="1"/>
              <a:t>eSafety</a:t>
            </a:r>
            <a:r>
              <a:rPr lang="en-GB" sz="1200" dirty="0"/>
              <a:t> Trustee</a:t>
            </a:r>
          </a:p>
        </p:txBody>
      </p:sp>
      <p:grpSp>
        <p:nvGrpSpPr>
          <p:cNvPr id="59" name="Group 58"/>
          <p:cNvGrpSpPr/>
          <p:nvPr/>
        </p:nvGrpSpPr>
        <p:grpSpPr>
          <a:xfrm>
            <a:off x="4716016" y="3835080"/>
            <a:ext cx="1779366" cy="890064"/>
            <a:chOff x="4549291" y="4005064"/>
            <a:chExt cx="2199968" cy="1080120"/>
          </a:xfrm>
        </p:grpSpPr>
        <p:grpSp>
          <p:nvGrpSpPr>
            <p:cNvPr id="51" name="Group 50"/>
            <p:cNvGrpSpPr/>
            <p:nvPr/>
          </p:nvGrpSpPr>
          <p:grpSpPr>
            <a:xfrm>
              <a:off x="4644008" y="4005064"/>
              <a:ext cx="2041982" cy="1080120"/>
              <a:chOff x="4644008" y="4005064"/>
              <a:chExt cx="2041982" cy="1080120"/>
            </a:xfrm>
          </p:grpSpPr>
          <p:sp>
            <p:nvSpPr>
              <p:cNvPr id="13" name="Rectangle 12"/>
              <p:cNvSpPr/>
              <p:nvPr/>
            </p:nvSpPr>
            <p:spPr>
              <a:xfrm>
                <a:off x="4669766" y="4005064"/>
                <a:ext cx="2016224" cy="108012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41" name="Isosceles Triangle 40"/>
              <p:cNvSpPr/>
              <p:nvPr/>
            </p:nvSpPr>
            <p:spPr>
              <a:xfrm>
                <a:off x="464400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35" name="TextBox 34"/>
            <p:cNvSpPr txBox="1"/>
            <p:nvPr/>
          </p:nvSpPr>
          <p:spPr>
            <a:xfrm>
              <a:off x="4549291" y="4298346"/>
              <a:ext cx="2199968" cy="7843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Francesca Pierce</a:t>
              </a:r>
            </a:p>
            <a:p>
              <a:pPr algn="ctr"/>
              <a:endParaRPr lang="en-GB" dirty="0">
                <a:solidFill>
                  <a:schemeClr val="bg1"/>
                </a:solidFill>
              </a:endParaRP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4716016" y="4532361"/>
            <a:ext cx="23042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10" name="Rectangle 109"/>
          <p:cNvSpPr/>
          <p:nvPr/>
        </p:nvSpPr>
        <p:spPr>
          <a:xfrm>
            <a:off x="539552" y="3858225"/>
            <a:ext cx="1656184" cy="866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2" name="Isosceles Triangle 111"/>
          <p:cNvSpPr/>
          <p:nvPr/>
        </p:nvSpPr>
        <p:spPr>
          <a:xfrm rot="10800000">
            <a:off x="1115616" y="3858223"/>
            <a:ext cx="1080120" cy="866920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/>
          <p:cNvSpPr/>
          <p:nvPr/>
        </p:nvSpPr>
        <p:spPr>
          <a:xfrm>
            <a:off x="7020272" y="3861048"/>
            <a:ext cx="1656184" cy="8669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4" name="Isosceles Triangle 103"/>
          <p:cNvSpPr/>
          <p:nvPr/>
        </p:nvSpPr>
        <p:spPr>
          <a:xfrm rot="10800000">
            <a:off x="7668344" y="3861048"/>
            <a:ext cx="1008112" cy="794913"/>
          </a:xfrm>
          <a:prstGeom prst="triangle">
            <a:avLst>
              <a:gd name="adj" fmla="val 0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Rectangle 83"/>
          <p:cNvSpPr/>
          <p:nvPr/>
        </p:nvSpPr>
        <p:spPr>
          <a:xfrm>
            <a:off x="539552" y="5373216"/>
            <a:ext cx="1625514" cy="8650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33"/>
          <p:cNvSpPr txBox="1"/>
          <p:nvPr/>
        </p:nvSpPr>
        <p:spPr>
          <a:xfrm>
            <a:off x="7020272" y="4005063"/>
            <a:ext cx="1567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Jim Graham</a:t>
            </a:r>
          </a:p>
          <a:p>
            <a:pPr algn="ctr"/>
            <a:r>
              <a:rPr lang="en-GB" dirty="0">
                <a:solidFill>
                  <a:schemeClr val="bg1"/>
                </a:solidFill>
              </a:rPr>
              <a:t>Co-Vice-Chair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539552" y="4077072"/>
            <a:ext cx="1572509" cy="648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Sarah Trinder</a:t>
            </a:r>
          </a:p>
          <a:p>
            <a:pPr algn="ctr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4764245" y="4739358"/>
            <a:ext cx="1535947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100" dirty="0"/>
              <a:t>Vice Chair of Resources</a:t>
            </a:r>
          </a:p>
          <a:p>
            <a:r>
              <a:rPr lang="en-GB" sz="1100" dirty="0"/>
              <a:t>Committee</a:t>
            </a:r>
          </a:p>
          <a:p>
            <a:r>
              <a:rPr lang="en-GB" sz="1100" dirty="0"/>
              <a:t> </a:t>
            </a:r>
          </a:p>
        </p:txBody>
      </p:sp>
      <p:sp>
        <p:nvSpPr>
          <p:cNvPr id="105" name="Isosceles Triangle 104"/>
          <p:cNvSpPr/>
          <p:nvPr/>
        </p:nvSpPr>
        <p:spPr>
          <a:xfrm rot="10800000">
            <a:off x="1619672" y="3861048"/>
            <a:ext cx="576064" cy="527200"/>
          </a:xfrm>
          <a:prstGeom prst="triangle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106" name="Isosceles Triangle 105"/>
          <p:cNvSpPr/>
          <p:nvPr/>
        </p:nvSpPr>
        <p:spPr>
          <a:xfrm rot="10800000">
            <a:off x="8100392" y="3861048"/>
            <a:ext cx="576064" cy="527200"/>
          </a:xfrm>
          <a:prstGeom prst="triangle">
            <a:avLst>
              <a:gd name="adj" fmla="val 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95" name="TextBox 94"/>
          <p:cNvSpPr txBox="1"/>
          <p:nvPr/>
        </p:nvSpPr>
        <p:spPr>
          <a:xfrm>
            <a:off x="467544" y="4726305"/>
            <a:ext cx="230425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Chair of CAWB Committee</a:t>
            </a:r>
          </a:p>
          <a:p>
            <a:r>
              <a:rPr lang="en-GB" sz="1100" dirty="0"/>
              <a:t>Pupil Premium Trustee</a:t>
            </a:r>
          </a:p>
          <a:p>
            <a:r>
              <a:rPr lang="en-GB" sz="1100" dirty="0"/>
              <a:t>Looked After Children Trustee</a:t>
            </a:r>
          </a:p>
        </p:txBody>
      </p:sp>
      <p:sp>
        <p:nvSpPr>
          <p:cNvPr id="109" name="Isosceles Triangle 108"/>
          <p:cNvSpPr/>
          <p:nvPr/>
        </p:nvSpPr>
        <p:spPr>
          <a:xfrm rot="10800000">
            <a:off x="1115616" y="5373216"/>
            <a:ext cx="1064689" cy="873217"/>
          </a:xfrm>
          <a:prstGeom prst="triangle">
            <a:avLst>
              <a:gd name="adj" fmla="val 319"/>
            </a:avLst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7" name="Group 136"/>
          <p:cNvGrpSpPr/>
          <p:nvPr/>
        </p:nvGrpSpPr>
        <p:grpSpPr>
          <a:xfrm>
            <a:off x="2627784" y="5373216"/>
            <a:ext cx="1669043" cy="873217"/>
            <a:chOff x="2483768" y="4005064"/>
            <a:chExt cx="2031879" cy="1080120"/>
          </a:xfrm>
        </p:grpSpPr>
        <p:sp>
          <p:nvSpPr>
            <p:cNvPr id="138" name="Rectangle 137"/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9" name="Group 138"/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140" name="Isosceles Triangle 139"/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1" name="TextBox 140"/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Emma Bird</a:t>
                </a:r>
              </a:p>
            </p:txBody>
          </p:sp>
        </p:grpSp>
      </p:grpSp>
      <p:sp>
        <p:nvSpPr>
          <p:cNvPr id="142" name="TextBox 141"/>
          <p:cNvSpPr txBox="1"/>
          <p:nvPr/>
        </p:nvSpPr>
        <p:spPr>
          <a:xfrm>
            <a:off x="467544" y="6093296"/>
            <a:ext cx="1656184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GB" sz="1100" dirty="0"/>
            </a:br>
            <a:r>
              <a:rPr lang="en-GB" sz="1100" dirty="0"/>
              <a:t>Positive Mental Health &amp; Wellbeing Trustee</a:t>
            </a:r>
          </a:p>
        </p:txBody>
      </p:sp>
      <p:sp>
        <p:nvSpPr>
          <p:cNvPr id="111" name="Isosceles Triangle 110"/>
          <p:cNvSpPr/>
          <p:nvPr/>
        </p:nvSpPr>
        <p:spPr>
          <a:xfrm>
            <a:off x="539552" y="566124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TextBox 93"/>
          <p:cNvSpPr txBox="1"/>
          <p:nvPr/>
        </p:nvSpPr>
        <p:spPr>
          <a:xfrm>
            <a:off x="2555776" y="6093296"/>
            <a:ext cx="2304256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r>
              <a:rPr lang="en-GB" sz="1100" dirty="0"/>
              <a:t>Safeguarding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144" name="TextBox 143"/>
          <p:cNvSpPr txBox="1"/>
          <p:nvPr/>
        </p:nvSpPr>
        <p:spPr>
          <a:xfrm>
            <a:off x="2555776" y="6093296"/>
            <a:ext cx="23042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en-GB" sz="1100" dirty="0"/>
            </a:br>
            <a:endParaRPr lang="en-GB" sz="1100" dirty="0"/>
          </a:p>
        </p:txBody>
      </p:sp>
      <p:sp>
        <p:nvSpPr>
          <p:cNvPr id="116" name="TextBox 115"/>
          <p:cNvSpPr txBox="1"/>
          <p:nvPr/>
        </p:nvSpPr>
        <p:spPr>
          <a:xfrm>
            <a:off x="539552" y="5589240"/>
            <a:ext cx="1597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Pete Matthew</a:t>
            </a:r>
          </a:p>
        </p:txBody>
      </p:sp>
      <p:grpSp>
        <p:nvGrpSpPr>
          <p:cNvPr id="124" name="Group 123"/>
          <p:cNvGrpSpPr/>
          <p:nvPr/>
        </p:nvGrpSpPr>
        <p:grpSpPr>
          <a:xfrm>
            <a:off x="7020272" y="2541758"/>
            <a:ext cx="1702185" cy="887242"/>
            <a:chOff x="7030849" y="5373215"/>
            <a:chExt cx="1702185" cy="887242"/>
          </a:xfrm>
        </p:grpSpPr>
        <p:sp>
          <p:nvSpPr>
            <p:cNvPr id="126" name="Rectangle 125"/>
            <p:cNvSpPr/>
            <p:nvPr/>
          </p:nvSpPr>
          <p:spPr>
            <a:xfrm>
              <a:off x="7030849" y="5373215"/>
              <a:ext cx="1656184" cy="88724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29" name="Isosceles Triangle 128"/>
            <p:cNvSpPr/>
            <p:nvPr/>
          </p:nvSpPr>
          <p:spPr>
            <a:xfrm rot="10800000">
              <a:off x="7668344" y="5373216"/>
              <a:ext cx="1064690" cy="887241"/>
            </a:xfrm>
            <a:prstGeom prst="triangle">
              <a:avLst>
                <a:gd name="adj" fmla="val 319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  <a:p>
              <a:pPr algn="ctr"/>
              <a:endParaRPr lang="en-GB" dirty="0"/>
            </a:p>
          </p:txBody>
        </p:sp>
      </p:grpSp>
      <p:sp>
        <p:nvSpPr>
          <p:cNvPr id="130" name="TextBox 129"/>
          <p:cNvSpPr txBox="1"/>
          <p:nvPr/>
        </p:nvSpPr>
        <p:spPr>
          <a:xfrm>
            <a:off x="7092280" y="2636912"/>
            <a:ext cx="15674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Amelia          Au-</a:t>
            </a:r>
            <a:r>
              <a:rPr lang="en-GB" dirty="0" err="1">
                <a:solidFill>
                  <a:schemeClr val="bg1"/>
                </a:solidFill>
              </a:rPr>
              <a:t>Yeung</a:t>
            </a:r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119" name="Group 118"/>
          <p:cNvGrpSpPr/>
          <p:nvPr/>
        </p:nvGrpSpPr>
        <p:grpSpPr>
          <a:xfrm>
            <a:off x="7020272" y="1346529"/>
            <a:ext cx="1666762" cy="1218375"/>
            <a:chOff x="6804247" y="2420888"/>
            <a:chExt cx="2029104" cy="1314046"/>
          </a:xfrm>
        </p:grpSpPr>
        <p:sp>
          <p:nvSpPr>
            <p:cNvPr id="131" name="Rectangle 130"/>
            <p:cNvSpPr/>
            <p:nvPr/>
          </p:nvSpPr>
          <p:spPr>
            <a:xfrm>
              <a:off x="6817127" y="2420888"/>
              <a:ext cx="2016224" cy="973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3" name="Isosceles Triangle 142"/>
            <p:cNvSpPr/>
            <p:nvPr/>
          </p:nvSpPr>
          <p:spPr>
            <a:xfrm>
              <a:off x="6804247" y="2420890"/>
              <a:ext cx="1296143" cy="973330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6876257" y="2539934"/>
              <a:ext cx="1944216" cy="1195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Hannah Ramsay 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  <a:p>
              <a:pPr algn="ctr"/>
              <a:endParaRPr lang="en-GB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25" name="Rectangle 124"/>
          <p:cNvSpPr/>
          <p:nvPr/>
        </p:nvSpPr>
        <p:spPr>
          <a:xfrm>
            <a:off x="6948264" y="2215897"/>
            <a:ext cx="171072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200" dirty="0"/>
              <a:t>Health &amp; Safety Trustee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76B4FC6-1B94-462C-EABD-7E8A1CA8D8DF}"/>
              </a:ext>
            </a:extLst>
          </p:cNvPr>
          <p:cNvGrpSpPr/>
          <p:nvPr/>
        </p:nvGrpSpPr>
        <p:grpSpPr>
          <a:xfrm>
            <a:off x="4771177" y="5361175"/>
            <a:ext cx="1669043" cy="873217"/>
            <a:chOff x="2483768" y="4005064"/>
            <a:chExt cx="2031879" cy="108012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D89390A9-D409-FD44-0B4B-02D581B85352}"/>
                </a:ext>
              </a:extLst>
            </p:cNvPr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5DFE7-ECE0-47DC-886C-C859969DB951}"/>
                </a:ext>
              </a:extLst>
            </p:cNvPr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12" name="Isosceles Triangle 139">
                <a:extLst>
                  <a:ext uri="{FF2B5EF4-FFF2-40B4-BE49-F238E27FC236}">
                    <a16:creationId xmlns:a16="http://schemas.microsoft.com/office/drawing/2014/main" id="{C301F48A-E27B-A1B4-AACB-411F9D3747AA}"/>
                  </a:ext>
                </a:extLst>
              </p:cNvPr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9F3E7E4-6D13-5BBA-5842-0CC4AE7831E2}"/>
                  </a:ext>
                </a:extLst>
              </p:cNvPr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Theresa Sherry</a:t>
                </a:r>
              </a:p>
            </p:txBody>
          </p:sp>
        </p:grp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35F3D7F-212D-CA0D-340E-7D55040BD319}"/>
              </a:ext>
            </a:extLst>
          </p:cNvPr>
          <p:cNvGrpSpPr/>
          <p:nvPr/>
        </p:nvGrpSpPr>
        <p:grpSpPr>
          <a:xfrm>
            <a:off x="7042629" y="5286644"/>
            <a:ext cx="1666762" cy="1094686"/>
            <a:chOff x="6804247" y="2420888"/>
            <a:chExt cx="2029104" cy="1180644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7C9537F-4228-62A3-4095-054FD121CC5A}"/>
                </a:ext>
              </a:extLst>
            </p:cNvPr>
            <p:cNvSpPr/>
            <p:nvPr/>
          </p:nvSpPr>
          <p:spPr>
            <a:xfrm>
              <a:off x="6817127" y="2420888"/>
              <a:ext cx="2016224" cy="973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Isosceles Triangle 121">
              <a:extLst>
                <a:ext uri="{FF2B5EF4-FFF2-40B4-BE49-F238E27FC236}">
                  <a16:creationId xmlns:a16="http://schemas.microsoft.com/office/drawing/2014/main" id="{A0E501D8-0A17-F8C8-F49B-E8C0B39BF5F6}"/>
                </a:ext>
              </a:extLst>
            </p:cNvPr>
            <p:cNvSpPr/>
            <p:nvPr/>
          </p:nvSpPr>
          <p:spPr>
            <a:xfrm>
              <a:off x="6804247" y="2420890"/>
              <a:ext cx="1296143" cy="973330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23E24FDA-6803-C5A6-ACAE-E0F7EB8C8FD9}"/>
                </a:ext>
              </a:extLst>
            </p:cNvPr>
            <p:cNvSpPr txBox="1"/>
            <p:nvPr/>
          </p:nvSpPr>
          <p:spPr>
            <a:xfrm>
              <a:off x="6876257" y="2705282"/>
              <a:ext cx="1944216" cy="8962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Pippa Marks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  <a:p>
              <a:pPr algn="ctr"/>
              <a:endParaRPr lang="en-GB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70630068-FC5D-6A7F-EF1C-AB12D080E570}"/>
              </a:ext>
            </a:extLst>
          </p:cNvPr>
          <p:cNvSpPr txBox="1"/>
          <p:nvPr/>
        </p:nvSpPr>
        <p:spPr>
          <a:xfrm>
            <a:off x="4734086" y="5445224"/>
            <a:ext cx="2304256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C99EB3-D6D9-5861-0D9D-7C9C10570BCF}"/>
              </a:ext>
            </a:extLst>
          </p:cNvPr>
          <p:cNvSpPr txBox="1"/>
          <p:nvPr/>
        </p:nvSpPr>
        <p:spPr>
          <a:xfrm>
            <a:off x="4716016" y="6263734"/>
            <a:ext cx="23042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SEND Trustee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B2A7637-2BB9-EDB7-6C34-B6AFE560EAAF}"/>
              </a:ext>
            </a:extLst>
          </p:cNvPr>
          <p:cNvGrpSpPr/>
          <p:nvPr/>
        </p:nvGrpSpPr>
        <p:grpSpPr>
          <a:xfrm>
            <a:off x="2699792" y="1336293"/>
            <a:ext cx="1669043" cy="873217"/>
            <a:chOff x="2483768" y="4005064"/>
            <a:chExt cx="2031879" cy="108012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9D36B5B5-67BB-9B3E-A5BB-8AEAAE4FD231}"/>
                </a:ext>
              </a:extLst>
            </p:cNvPr>
            <p:cNvSpPr/>
            <p:nvPr/>
          </p:nvSpPr>
          <p:spPr>
            <a:xfrm>
              <a:off x="2483768" y="4005064"/>
              <a:ext cx="2016224" cy="108012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5A87B9C1-B012-C11D-62A6-A96B3D25D67A}"/>
                </a:ext>
              </a:extLst>
            </p:cNvPr>
            <p:cNvGrpSpPr/>
            <p:nvPr/>
          </p:nvGrpSpPr>
          <p:grpSpPr>
            <a:xfrm>
              <a:off x="2571430" y="4005064"/>
              <a:ext cx="1944217" cy="1080120"/>
              <a:chOff x="2571430" y="4005064"/>
              <a:chExt cx="1944217" cy="1080120"/>
            </a:xfrm>
          </p:grpSpPr>
          <p:sp>
            <p:nvSpPr>
              <p:cNvPr id="25" name="Isosceles Triangle 139">
                <a:extLst>
                  <a:ext uri="{FF2B5EF4-FFF2-40B4-BE49-F238E27FC236}">
                    <a16:creationId xmlns:a16="http://schemas.microsoft.com/office/drawing/2014/main" id="{2FF91534-6CC0-6994-C484-18CCB65A7EC5}"/>
                  </a:ext>
                </a:extLst>
              </p:cNvPr>
              <p:cNvSpPr/>
              <p:nvPr/>
            </p:nvSpPr>
            <p:spPr>
              <a:xfrm rot="10800000">
                <a:off x="3203848" y="4005064"/>
                <a:ext cx="1296144" cy="1080120"/>
              </a:xfrm>
              <a:prstGeom prst="triangle">
                <a:avLst>
                  <a:gd name="adj" fmla="val 319"/>
                </a:avLst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F6FE91EC-4128-3FF3-4E1C-BCFF5AFB5FE1}"/>
                  </a:ext>
                </a:extLst>
              </p:cNvPr>
              <p:cNvSpPr txBox="1"/>
              <p:nvPr/>
            </p:nvSpPr>
            <p:spPr>
              <a:xfrm>
                <a:off x="2571430" y="4262340"/>
                <a:ext cx="1944217" cy="456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dirty="0">
                    <a:solidFill>
                      <a:schemeClr val="bg1"/>
                    </a:solidFill>
                  </a:rPr>
                  <a:t>Adam Watkins</a:t>
                </a:r>
              </a:p>
            </p:txBody>
          </p:sp>
        </p:grp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D92F18C-6B0A-1033-F7E3-D4556784F011}"/>
              </a:ext>
            </a:extLst>
          </p:cNvPr>
          <p:cNvGrpSpPr/>
          <p:nvPr/>
        </p:nvGrpSpPr>
        <p:grpSpPr>
          <a:xfrm>
            <a:off x="4800088" y="1340768"/>
            <a:ext cx="1666762" cy="1110726"/>
            <a:chOff x="6804247" y="2420888"/>
            <a:chExt cx="2029104" cy="1197943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A8ECD458-2E64-B3ED-7C8D-8BB838517571}"/>
                </a:ext>
              </a:extLst>
            </p:cNvPr>
            <p:cNvSpPr/>
            <p:nvPr/>
          </p:nvSpPr>
          <p:spPr>
            <a:xfrm>
              <a:off x="6817127" y="2420888"/>
              <a:ext cx="2016224" cy="97333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3" name="Isosceles Triangle 142">
              <a:extLst>
                <a:ext uri="{FF2B5EF4-FFF2-40B4-BE49-F238E27FC236}">
                  <a16:creationId xmlns:a16="http://schemas.microsoft.com/office/drawing/2014/main" id="{A7FCC130-6FAD-DE8F-A449-D6A7F21BB69F}"/>
                </a:ext>
              </a:extLst>
            </p:cNvPr>
            <p:cNvSpPr/>
            <p:nvPr/>
          </p:nvSpPr>
          <p:spPr>
            <a:xfrm>
              <a:off x="6804247" y="2420890"/>
              <a:ext cx="1296143" cy="973330"/>
            </a:xfrm>
            <a:prstGeom prst="triangle">
              <a:avLst>
                <a:gd name="adj" fmla="val 319"/>
              </a:avLst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53FD20F7-0E34-C26E-2BA5-C164589CAE1B}"/>
                </a:ext>
              </a:extLst>
            </p:cNvPr>
            <p:cNvSpPr txBox="1"/>
            <p:nvPr/>
          </p:nvSpPr>
          <p:spPr>
            <a:xfrm>
              <a:off x="6876257" y="2722581"/>
              <a:ext cx="1944216" cy="8962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bg1"/>
                  </a:solidFill>
                </a:rPr>
                <a:t>Terence Ngai  </a:t>
              </a:r>
            </a:p>
            <a:p>
              <a:pPr algn="ctr"/>
              <a:endParaRPr lang="en-GB" sz="1600" dirty="0">
                <a:solidFill>
                  <a:schemeClr val="bg1"/>
                </a:solidFill>
              </a:endParaRPr>
            </a:p>
            <a:p>
              <a:pPr algn="ctr"/>
              <a:endParaRPr lang="en-GB" sz="1400" dirty="0">
                <a:solidFill>
                  <a:schemeClr val="bg1"/>
                </a:solidFill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14D75966-FE05-AE98-427A-847DADCA8F08}"/>
              </a:ext>
            </a:extLst>
          </p:cNvPr>
          <p:cNvSpPr txBox="1"/>
          <p:nvPr/>
        </p:nvSpPr>
        <p:spPr>
          <a:xfrm>
            <a:off x="4726596" y="2209944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/>
              <a:t>Data Trustee</a:t>
            </a:r>
          </a:p>
          <a:p>
            <a:endParaRPr lang="en-GB" sz="1100" dirty="0"/>
          </a:p>
          <a:p>
            <a:endParaRPr lang="en-GB" dirty="0"/>
          </a:p>
        </p:txBody>
      </p:sp>
      <p:sp>
        <p:nvSpPr>
          <p:cNvPr id="39" name="Isosceles Triangle 117">
            <a:extLst>
              <a:ext uri="{FF2B5EF4-FFF2-40B4-BE49-F238E27FC236}">
                <a16:creationId xmlns:a16="http://schemas.microsoft.com/office/drawing/2014/main" id="{C076B410-53CA-18C9-A484-072491F3010B}"/>
              </a:ext>
            </a:extLst>
          </p:cNvPr>
          <p:cNvSpPr/>
          <p:nvPr/>
        </p:nvSpPr>
        <p:spPr>
          <a:xfrm>
            <a:off x="7017110" y="1728913"/>
            <a:ext cx="576064" cy="547959"/>
          </a:xfrm>
          <a:prstGeom prst="triangle">
            <a:avLst>
              <a:gd name="adj" fmla="val 0"/>
            </a:avLst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Isosceles Triangle 110">
            <a:extLst>
              <a:ext uri="{FF2B5EF4-FFF2-40B4-BE49-F238E27FC236}">
                <a16:creationId xmlns:a16="http://schemas.microsoft.com/office/drawing/2014/main" id="{C329CC36-62ED-B876-4B2D-2B9319A45EA6}"/>
              </a:ext>
            </a:extLst>
          </p:cNvPr>
          <p:cNvSpPr/>
          <p:nvPr/>
        </p:nvSpPr>
        <p:spPr>
          <a:xfrm>
            <a:off x="7038342" y="5615968"/>
            <a:ext cx="648072" cy="573144"/>
          </a:xfrm>
          <a:prstGeom prst="triangle">
            <a:avLst>
              <a:gd name="adj" fmla="val 0"/>
            </a:avLst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6706</TotalTime>
  <Words>138</Words>
  <Application>Microsoft Macintosh PowerPoint</Application>
  <PresentationFormat>On-screen Show (4:3)</PresentationFormat>
  <Paragraphs>65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Moya Tytherleigh</dc:creator>
  <cp:lastModifiedBy>Moya Tytherleigh</cp:lastModifiedBy>
  <cp:revision>100</cp:revision>
  <cp:lastPrinted>2021-09-25T13:24:34Z</cp:lastPrinted>
  <dcterms:created xsi:type="dcterms:W3CDTF">2015-06-05T11:07:45Z</dcterms:created>
  <dcterms:modified xsi:type="dcterms:W3CDTF">2023-11-13T16:09:31Z</dcterms:modified>
</cp:coreProperties>
</file>