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00"/>
  </p:normalViewPr>
  <p:slideViewPr>
    <p:cSldViewPr>
      <p:cViewPr varScale="1">
        <p:scale>
          <a:sx n="102" d="100"/>
          <a:sy n="102" d="100"/>
        </p:scale>
        <p:origin x="1728" y="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8F5073-922F-E749-AC75-88A3573989F4}" type="datetimeFigureOut">
              <a:rPr lang="en-US" smtClean="0"/>
              <a:t>1/20/26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306060-630B-304D-AB9F-396A4ADD4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744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306060-630B-304D-AB9F-396A4ADD446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970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BA6-147A-4AC6-925E-55947829FC10}" type="datetimeFigureOut">
              <a:rPr lang="en-GB" smtClean="0"/>
              <a:pPr/>
              <a:t>20/01/2026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4AF3-7352-46C0-A851-809762806A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BA6-147A-4AC6-925E-55947829FC10}" type="datetimeFigureOut">
              <a:rPr lang="en-GB" smtClean="0"/>
              <a:pPr/>
              <a:t>20/01/2026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4AF3-7352-46C0-A851-809762806A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BA6-147A-4AC6-925E-55947829FC10}" type="datetimeFigureOut">
              <a:rPr lang="en-GB" smtClean="0"/>
              <a:pPr/>
              <a:t>20/01/2026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4AF3-7352-46C0-A851-809762806A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BA6-147A-4AC6-925E-55947829FC10}" type="datetimeFigureOut">
              <a:rPr lang="en-GB" smtClean="0"/>
              <a:pPr/>
              <a:t>20/01/2026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4AF3-7352-46C0-A851-809762806A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BA6-147A-4AC6-925E-55947829FC10}" type="datetimeFigureOut">
              <a:rPr lang="en-GB" smtClean="0"/>
              <a:pPr/>
              <a:t>20/01/2026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4AF3-7352-46C0-A851-809762806A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BA6-147A-4AC6-925E-55947829FC10}" type="datetimeFigureOut">
              <a:rPr lang="en-GB" smtClean="0"/>
              <a:pPr/>
              <a:t>20/01/2026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4AF3-7352-46C0-A851-809762806A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BA6-147A-4AC6-925E-55947829FC10}" type="datetimeFigureOut">
              <a:rPr lang="en-GB" smtClean="0"/>
              <a:pPr/>
              <a:t>20/01/2026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4AF3-7352-46C0-A851-809762806A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BA6-147A-4AC6-925E-55947829FC10}" type="datetimeFigureOut">
              <a:rPr lang="en-GB" smtClean="0"/>
              <a:pPr/>
              <a:t>20/01/2026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4AF3-7352-46C0-A851-809762806A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BA6-147A-4AC6-925E-55947829FC10}" type="datetimeFigureOut">
              <a:rPr lang="en-GB" smtClean="0"/>
              <a:pPr/>
              <a:t>20/01/2026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4AF3-7352-46C0-A851-809762806A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BA6-147A-4AC6-925E-55947829FC10}" type="datetimeFigureOut">
              <a:rPr lang="en-GB" smtClean="0"/>
              <a:pPr/>
              <a:t>20/01/2026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4AF3-7352-46C0-A851-809762806A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BA6-147A-4AC6-925E-55947829FC10}" type="datetimeFigureOut">
              <a:rPr lang="en-GB" smtClean="0"/>
              <a:pPr/>
              <a:t>20/01/2026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4AF3-7352-46C0-A851-809762806A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7DDBA6-147A-4AC6-925E-55947829FC10}" type="datetimeFigureOut">
              <a:rPr lang="en-GB" smtClean="0"/>
              <a:pPr/>
              <a:t>20/01/2026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14AF3-7352-46C0-A851-809762806A71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extBox 114"/>
          <p:cNvSpPr txBox="1"/>
          <p:nvPr/>
        </p:nvSpPr>
        <p:spPr>
          <a:xfrm>
            <a:off x="6953509" y="4723088"/>
            <a:ext cx="2304256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Chair of CAWB Committee</a:t>
            </a:r>
          </a:p>
          <a:p>
            <a:r>
              <a:rPr lang="en-GB" sz="1100" dirty="0"/>
              <a:t>SEND Trustee</a:t>
            </a:r>
          </a:p>
          <a:p>
            <a:endParaRPr lang="en-GB" sz="1100" dirty="0"/>
          </a:p>
          <a:p>
            <a:endParaRPr lang="en-GB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FBC730A-FABC-B63A-BBF8-7044B50FF12E}"/>
              </a:ext>
            </a:extLst>
          </p:cNvPr>
          <p:cNvSpPr txBox="1"/>
          <p:nvPr/>
        </p:nvSpPr>
        <p:spPr>
          <a:xfrm>
            <a:off x="4716016" y="6296253"/>
            <a:ext cx="2088232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Lettings Trustee</a:t>
            </a:r>
          </a:p>
          <a:p>
            <a:r>
              <a:rPr lang="en-GB" sz="1100" dirty="0"/>
              <a:t>Cyber Security Trustee</a:t>
            </a:r>
          </a:p>
          <a:p>
            <a:endParaRPr lang="en-GB" sz="1100" dirty="0"/>
          </a:p>
          <a:p>
            <a:endParaRPr lang="en-GB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1D643CD7-BE3C-06D5-4C75-75C4FF3CCCD8}"/>
              </a:ext>
            </a:extLst>
          </p:cNvPr>
          <p:cNvSpPr txBox="1"/>
          <p:nvPr/>
        </p:nvSpPr>
        <p:spPr>
          <a:xfrm>
            <a:off x="6876256" y="1132201"/>
            <a:ext cx="23042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Data Trustee</a:t>
            </a: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71823827-F3FA-994C-0DA7-65C571FA3344}"/>
              </a:ext>
            </a:extLst>
          </p:cNvPr>
          <p:cNvGrpSpPr/>
          <p:nvPr/>
        </p:nvGrpSpPr>
        <p:grpSpPr>
          <a:xfrm>
            <a:off x="179512" y="107340"/>
            <a:ext cx="8496944" cy="6555260"/>
            <a:chOff x="179512" y="107340"/>
            <a:chExt cx="8496944" cy="6555260"/>
          </a:xfrm>
        </p:grpSpPr>
        <p:sp>
          <p:nvSpPr>
            <p:cNvPr id="95" name="TextBox 94"/>
            <p:cNvSpPr txBox="1"/>
            <p:nvPr/>
          </p:nvSpPr>
          <p:spPr>
            <a:xfrm>
              <a:off x="6876256" y="2371527"/>
              <a:ext cx="172585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100" dirty="0"/>
                <a:t>Chair of PPP Committee</a:t>
              </a:r>
            </a:p>
            <a:p>
              <a:r>
                <a:rPr lang="en-GB" sz="1100" dirty="0"/>
                <a:t>Safeguarding and Child Protection Trustee</a:t>
              </a:r>
            </a:p>
            <a:p>
              <a:endParaRPr lang="en-GB" sz="1100" dirty="0"/>
            </a:p>
          </p:txBody>
        </p: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60FE949B-DF8A-9B9F-986F-AE8C6623459E}"/>
                </a:ext>
              </a:extLst>
            </p:cNvPr>
            <p:cNvGrpSpPr/>
            <p:nvPr/>
          </p:nvGrpSpPr>
          <p:grpSpPr>
            <a:xfrm>
              <a:off x="179512" y="107340"/>
              <a:ext cx="8496944" cy="6555260"/>
              <a:chOff x="179512" y="107340"/>
              <a:chExt cx="8496944" cy="6555260"/>
            </a:xfrm>
          </p:grpSpPr>
          <p:sp>
            <p:nvSpPr>
              <p:cNvPr id="26" name="TextBox 25"/>
              <p:cNvSpPr txBox="1"/>
              <p:nvPr/>
            </p:nvSpPr>
            <p:spPr>
              <a:xfrm>
                <a:off x="179512" y="107340"/>
                <a:ext cx="849694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b="1" dirty="0"/>
                  <a:t>Cleves Trustees’ Roles and Responsibilities</a:t>
                </a:r>
              </a:p>
            </p:txBody>
          </p:sp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06C82992-D280-9141-025C-232B0195B9E0}"/>
                  </a:ext>
                </a:extLst>
              </p:cNvPr>
              <p:cNvGrpSpPr/>
              <p:nvPr/>
            </p:nvGrpSpPr>
            <p:grpSpPr>
              <a:xfrm>
                <a:off x="250914" y="529594"/>
                <a:ext cx="8355210" cy="6133006"/>
                <a:chOff x="251520" y="476672"/>
                <a:chExt cx="8355210" cy="6133006"/>
              </a:xfrm>
            </p:grpSpPr>
            <p:grpSp>
              <p:nvGrpSpPr>
                <p:cNvPr id="132" name="Group 131"/>
                <p:cNvGrpSpPr/>
                <p:nvPr/>
              </p:nvGrpSpPr>
              <p:grpSpPr>
                <a:xfrm>
                  <a:off x="2686912" y="3922147"/>
                  <a:ext cx="1690707" cy="877394"/>
                  <a:chOff x="2457394" y="4025842"/>
                  <a:chExt cx="2058253" cy="1085287"/>
                </a:xfrm>
              </p:grpSpPr>
              <p:sp>
                <p:nvSpPr>
                  <p:cNvPr id="133" name="Rectangle 132"/>
                  <p:cNvSpPr/>
                  <p:nvPr/>
                </p:nvSpPr>
                <p:spPr>
                  <a:xfrm>
                    <a:off x="2457394" y="4031009"/>
                    <a:ext cx="2016225" cy="1080120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dirty="0"/>
                  </a:p>
                </p:txBody>
              </p:sp>
              <p:grpSp>
                <p:nvGrpSpPr>
                  <p:cNvPr id="134" name="Group 133"/>
                  <p:cNvGrpSpPr/>
                  <p:nvPr/>
                </p:nvGrpSpPr>
                <p:grpSpPr>
                  <a:xfrm>
                    <a:off x="2571430" y="4025842"/>
                    <a:ext cx="1944217" cy="1080120"/>
                    <a:chOff x="2571430" y="4025842"/>
                    <a:chExt cx="1944217" cy="1080120"/>
                  </a:xfrm>
                </p:grpSpPr>
                <p:sp>
                  <p:nvSpPr>
                    <p:cNvPr id="135" name="Isosceles Triangle 134"/>
                    <p:cNvSpPr/>
                    <p:nvPr/>
                  </p:nvSpPr>
                  <p:spPr>
                    <a:xfrm rot="10800000">
                      <a:off x="3204253" y="4025842"/>
                      <a:ext cx="1296143" cy="1080120"/>
                    </a:xfrm>
                    <a:prstGeom prst="triangle">
                      <a:avLst>
                        <a:gd name="adj" fmla="val 319"/>
                      </a:avLst>
                    </a:prstGeom>
                    <a:solidFill>
                      <a:schemeClr val="accent3">
                        <a:lumMod val="60000"/>
                        <a:lumOff val="40000"/>
                      </a:schemeClr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36" name="TextBox 135"/>
                    <p:cNvSpPr txBox="1"/>
                    <p:nvPr/>
                  </p:nvSpPr>
                  <p:spPr>
                    <a:xfrm>
                      <a:off x="2571430" y="4262340"/>
                      <a:ext cx="1944217" cy="456843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Mark Jacoby</a:t>
                      </a:r>
                    </a:p>
                  </p:txBody>
                </p:sp>
              </p:grpSp>
            </p:grpSp>
            <p:sp>
              <p:nvSpPr>
                <p:cNvPr id="81" name="TextBox 80"/>
                <p:cNvSpPr txBox="1"/>
                <p:nvPr/>
              </p:nvSpPr>
              <p:spPr>
                <a:xfrm>
                  <a:off x="467544" y="3322439"/>
                  <a:ext cx="2088232" cy="53860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100" dirty="0"/>
                    <a:t>Chair of Resources Committee</a:t>
                  </a:r>
                </a:p>
                <a:p>
                  <a:endParaRPr lang="en-GB" dirty="0"/>
                </a:p>
              </p:txBody>
            </p:sp>
            <p:sp>
              <p:nvSpPr>
                <p:cNvPr id="82" name="TextBox 81"/>
                <p:cNvSpPr txBox="1"/>
                <p:nvPr/>
              </p:nvSpPr>
              <p:spPr>
                <a:xfrm>
                  <a:off x="2627784" y="3307631"/>
                  <a:ext cx="2304256" cy="261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endParaRPr lang="en-GB" sz="1100" dirty="0"/>
                </a:p>
              </p:txBody>
            </p:sp>
            <p:sp>
              <p:nvSpPr>
                <p:cNvPr id="7" name="Rectangle 6"/>
                <p:cNvSpPr/>
                <p:nvPr/>
              </p:nvSpPr>
              <p:spPr>
                <a:xfrm>
                  <a:off x="526673" y="2454527"/>
                  <a:ext cx="1656184" cy="887241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20" name="Isosceles Triangle 19"/>
                <p:cNvSpPr/>
                <p:nvPr/>
              </p:nvSpPr>
              <p:spPr>
                <a:xfrm>
                  <a:off x="526673" y="2454527"/>
                  <a:ext cx="1064690" cy="887241"/>
                </a:xfrm>
                <a:prstGeom prst="triangle">
                  <a:avLst>
                    <a:gd name="adj" fmla="val 319"/>
                  </a:avLst>
                </a:prstGeom>
                <a:solidFill>
                  <a:schemeClr val="accent2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9" name="Rectangle 68"/>
                <p:cNvSpPr/>
                <p:nvPr/>
              </p:nvSpPr>
              <p:spPr>
                <a:xfrm>
                  <a:off x="2686913" y="2454527"/>
                  <a:ext cx="1656184" cy="887241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0" name="Isosceles Triangle 89"/>
                <p:cNvSpPr/>
                <p:nvPr/>
              </p:nvSpPr>
              <p:spPr>
                <a:xfrm>
                  <a:off x="2686913" y="2495510"/>
                  <a:ext cx="1008112" cy="835991"/>
                </a:xfrm>
                <a:prstGeom prst="triangle">
                  <a:avLst>
                    <a:gd name="adj" fmla="val 0"/>
                  </a:avLst>
                </a:prstGeom>
                <a:solidFill>
                  <a:srgbClr val="7030A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8" name="Rectangle 77"/>
                <p:cNvSpPr/>
                <p:nvPr/>
              </p:nvSpPr>
              <p:spPr>
                <a:xfrm>
                  <a:off x="2729366" y="492899"/>
                  <a:ext cx="1656184" cy="647315"/>
                </a:xfrm>
                <a:prstGeom prst="rect">
                  <a:avLst/>
                </a:prstGeom>
                <a:solidFill>
                  <a:schemeClr val="accent1">
                    <a:lumMod val="20000"/>
                    <a:lumOff val="8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>
                      <a:solidFill>
                        <a:schemeClr val="tx1"/>
                      </a:solidFill>
                    </a:rPr>
                    <a:t>Moya Tytherleigh</a:t>
                  </a:r>
                </a:p>
                <a:p>
                  <a:pPr algn="ctr"/>
                  <a:r>
                    <a:rPr lang="en-GB" sz="1600" dirty="0">
                      <a:solidFill>
                        <a:schemeClr val="tx1"/>
                      </a:solidFill>
                    </a:rPr>
                    <a:t>Clerk to Trustees</a:t>
                  </a:r>
                </a:p>
              </p:txBody>
            </p:sp>
            <p:grpSp>
              <p:nvGrpSpPr>
                <p:cNvPr id="10" name="Group 9"/>
                <p:cNvGrpSpPr/>
                <p:nvPr/>
              </p:nvGrpSpPr>
              <p:grpSpPr>
                <a:xfrm>
                  <a:off x="4786433" y="1312447"/>
                  <a:ext cx="1675845" cy="936549"/>
                  <a:chOff x="4788024" y="908275"/>
                  <a:chExt cx="1675845" cy="936549"/>
                </a:xfrm>
              </p:grpSpPr>
              <p:sp>
                <p:nvSpPr>
                  <p:cNvPr id="98" name="Rectangle 97"/>
                  <p:cNvSpPr/>
                  <p:nvPr/>
                </p:nvSpPr>
                <p:spPr>
                  <a:xfrm>
                    <a:off x="4788024" y="921494"/>
                    <a:ext cx="1656184" cy="923329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dirty="0"/>
                  </a:p>
                </p:txBody>
              </p:sp>
              <p:sp>
                <p:nvSpPr>
                  <p:cNvPr id="103" name="Isosceles Triangle 102"/>
                  <p:cNvSpPr/>
                  <p:nvPr/>
                </p:nvSpPr>
                <p:spPr>
                  <a:xfrm>
                    <a:off x="4788024" y="957583"/>
                    <a:ext cx="1064690" cy="887241"/>
                  </a:xfrm>
                  <a:prstGeom prst="triangle">
                    <a:avLst>
                      <a:gd name="adj" fmla="val 319"/>
                    </a:avLst>
                  </a:prstGeom>
                  <a:solidFill>
                    <a:schemeClr val="accent2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99" name="Isosceles Triangle 98"/>
                  <p:cNvSpPr/>
                  <p:nvPr/>
                </p:nvSpPr>
                <p:spPr>
                  <a:xfrm rot="10800000">
                    <a:off x="5399179" y="908275"/>
                    <a:ext cx="1064690" cy="887241"/>
                  </a:xfrm>
                  <a:prstGeom prst="triangle">
                    <a:avLst>
                      <a:gd name="adj" fmla="val 319"/>
                    </a:avLst>
                  </a:prstGeom>
                  <a:solidFill>
                    <a:schemeClr val="accent3">
                      <a:lumMod val="60000"/>
                      <a:lumOff val="40000"/>
                    </a:schemeClr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dirty="0"/>
                  </a:p>
                  <a:p>
                    <a:pPr algn="ctr"/>
                    <a:endParaRPr lang="en-GB" dirty="0"/>
                  </a:p>
                </p:txBody>
              </p:sp>
              <p:sp>
                <p:nvSpPr>
                  <p:cNvPr id="101" name="Isosceles Triangle 100"/>
                  <p:cNvSpPr/>
                  <p:nvPr/>
                </p:nvSpPr>
                <p:spPr>
                  <a:xfrm>
                    <a:off x="4788024" y="1268760"/>
                    <a:ext cx="648072" cy="573144"/>
                  </a:xfrm>
                  <a:prstGeom prst="triangle">
                    <a:avLst>
                      <a:gd name="adj" fmla="val 0"/>
                    </a:avLst>
                  </a:prstGeom>
                  <a:solidFill>
                    <a:schemeClr val="bg2">
                      <a:lumMod val="2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02" name="TextBox 101"/>
                  <p:cNvSpPr txBox="1"/>
                  <p:nvPr/>
                </p:nvSpPr>
                <p:spPr>
                  <a:xfrm>
                    <a:off x="4788024" y="1054477"/>
                    <a:ext cx="1656184" cy="64633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GB" dirty="0">
                        <a:solidFill>
                          <a:schemeClr val="bg1"/>
                        </a:solidFill>
                      </a:rPr>
                      <a:t>Natasha Green</a:t>
                    </a:r>
                  </a:p>
                  <a:p>
                    <a:pPr algn="ctr"/>
                    <a:r>
                      <a:rPr lang="en-GB" dirty="0">
                        <a:solidFill>
                          <a:schemeClr val="bg1"/>
                        </a:solidFill>
                      </a:rPr>
                      <a:t> Headteacher</a:t>
                    </a:r>
                  </a:p>
                </p:txBody>
              </p:sp>
            </p:grpSp>
            <p:grpSp>
              <p:nvGrpSpPr>
                <p:cNvPr id="3" name="Group 2"/>
                <p:cNvGrpSpPr/>
                <p:nvPr/>
              </p:nvGrpSpPr>
              <p:grpSpPr>
                <a:xfrm>
                  <a:off x="251520" y="476672"/>
                  <a:ext cx="1728192" cy="1656184"/>
                  <a:chOff x="395536" y="692696"/>
                  <a:chExt cx="1728192" cy="1656184"/>
                </a:xfrm>
              </p:grpSpPr>
              <p:sp>
                <p:nvSpPr>
                  <p:cNvPr id="74" name="Isosceles Triangle 73"/>
                  <p:cNvSpPr/>
                  <p:nvPr/>
                </p:nvSpPr>
                <p:spPr>
                  <a:xfrm>
                    <a:off x="395536" y="692696"/>
                    <a:ext cx="216024" cy="216024"/>
                  </a:xfrm>
                  <a:prstGeom prst="triangle">
                    <a:avLst/>
                  </a:prstGeom>
                  <a:solidFill>
                    <a:schemeClr val="accent2">
                      <a:lumMod val="75000"/>
                    </a:schemeClr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75" name="Isosceles Triangle 74"/>
                  <p:cNvSpPr/>
                  <p:nvPr/>
                </p:nvSpPr>
                <p:spPr>
                  <a:xfrm>
                    <a:off x="395536" y="1052736"/>
                    <a:ext cx="216024" cy="216024"/>
                  </a:xfrm>
                  <a:prstGeom prst="triangle">
                    <a:avLst/>
                  </a:prstGeom>
                  <a:solidFill>
                    <a:schemeClr val="accent3">
                      <a:lumMod val="60000"/>
                      <a:lumOff val="40000"/>
                    </a:schemeClr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76" name="Isosceles Triangle 75"/>
                  <p:cNvSpPr/>
                  <p:nvPr/>
                </p:nvSpPr>
                <p:spPr>
                  <a:xfrm>
                    <a:off x="395536" y="1412776"/>
                    <a:ext cx="216024" cy="216024"/>
                  </a:xfrm>
                  <a:prstGeom prst="triangle">
                    <a:avLst/>
                  </a:prstGeom>
                  <a:solidFill>
                    <a:schemeClr val="accent4">
                      <a:lumMod val="75000"/>
                    </a:schemeClr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77" name="TextBox 76"/>
                  <p:cNvSpPr txBox="1"/>
                  <p:nvPr/>
                </p:nvSpPr>
                <p:spPr>
                  <a:xfrm>
                    <a:off x="611560" y="692697"/>
                    <a:ext cx="1512168" cy="5386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100" dirty="0"/>
                      <a:t>Resources Committee</a:t>
                    </a:r>
                  </a:p>
                  <a:p>
                    <a:endParaRPr lang="en-GB" dirty="0"/>
                  </a:p>
                </p:txBody>
              </p:sp>
              <p:sp>
                <p:nvSpPr>
                  <p:cNvPr id="79" name="TextBox 78"/>
                  <p:cNvSpPr txBox="1"/>
                  <p:nvPr/>
                </p:nvSpPr>
                <p:spPr>
                  <a:xfrm>
                    <a:off x="611560" y="1090190"/>
                    <a:ext cx="1512168" cy="5386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100" dirty="0"/>
                      <a:t>CA and WB Committee</a:t>
                    </a:r>
                  </a:p>
                  <a:p>
                    <a:endParaRPr lang="en-GB" dirty="0"/>
                  </a:p>
                </p:txBody>
              </p:sp>
              <p:sp>
                <p:nvSpPr>
                  <p:cNvPr id="80" name="TextBox 79"/>
                  <p:cNvSpPr txBox="1"/>
                  <p:nvPr/>
                </p:nvSpPr>
                <p:spPr>
                  <a:xfrm>
                    <a:off x="611560" y="1450230"/>
                    <a:ext cx="1512168" cy="5386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100" dirty="0"/>
                      <a:t>P,P and P Committee</a:t>
                    </a:r>
                  </a:p>
                  <a:p>
                    <a:endParaRPr lang="en-GB" dirty="0"/>
                  </a:p>
                </p:txBody>
              </p:sp>
              <p:sp>
                <p:nvSpPr>
                  <p:cNvPr id="92" name="Isosceles Triangle 91"/>
                  <p:cNvSpPr/>
                  <p:nvPr/>
                </p:nvSpPr>
                <p:spPr>
                  <a:xfrm>
                    <a:off x="395536" y="1772816"/>
                    <a:ext cx="216024" cy="216024"/>
                  </a:xfrm>
                  <a:prstGeom prst="triangle">
                    <a:avLst/>
                  </a:prstGeom>
                  <a:solidFill>
                    <a:schemeClr val="bg2">
                      <a:lumMod val="25000"/>
                    </a:schemeClr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93" name="TextBox 92"/>
                  <p:cNvSpPr txBox="1"/>
                  <p:nvPr/>
                </p:nvSpPr>
                <p:spPr>
                  <a:xfrm>
                    <a:off x="611560" y="1810270"/>
                    <a:ext cx="1512168" cy="5386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100" dirty="0"/>
                      <a:t>Admissions Committee</a:t>
                    </a:r>
                  </a:p>
                  <a:p>
                    <a:endParaRPr lang="en-GB" dirty="0"/>
                  </a:p>
                </p:txBody>
              </p:sp>
              <p:sp>
                <p:nvSpPr>
                  <p:cNvPr id="89" name="Isosceles Triangle 88"/>
                  <p:cNvSpPr/>
                  <p:nvPr/>
                </p:nvSpPr>
                <p:spPr>
                  <a:xfrm>
                    <a:off x="395536" y="2132856"/>
                    <a:ext cx="216024" cy="216024"/>
                  </a:xfrm>
                  <a:prstGeom prst="triangle">
                    <a:avLst/>
                  </a:prstGeom>
                  <a:solidFill>
                    <a:srgbClr val="FFFF0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sp>
              <p:nvSpPr>
                <p:cNvPr id="96" name="TextBox 95"/>
                <p:cNvSpPr txBox="1"/>
                <p:nvPr/>
              </p:nvSpPr>
              <p:spPr>
                <a:xfrm>
                  <a:off x="467544" y="1916832"/>
                  <a:ext cx="2232248" cy="53860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100" dirty="0"/>
                    <a:t>Head Teachers Performance Panel</a:t>
                  </a:r>
                </a:p>
                <a:p>
                  <a:endParaRPr lang="en-GB" dirty="0"/>
                </a:p>
              </p:txBody>
            </p:sp>
            <p:sp>
              <p:nvSpPr>
                <p:cNvPr id="4" name="Rectangle 3"/>
                <p:cNvSpPr/>
                <p:nvPr/>
              </p:nvSpPr>
              <p:spPr>
                <a:xfrm>
                  <a:off x="2699792" y="1307378"/>
                  <a:ext cx="1656184" cy="93596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7" name="Isosceles Triangle 96"/>
                <p:cNvSpPr/>
                <p:nvPr/>
              </p:nvSpPr>
              <p:spPr>
                <a:xfrm rot="10800000">
                  <a:off x="3779912" y="1307378"/>
                  <a:ext cx="576064" cy="527200"/>
                </a:xfrm>
                <a:prstGeom prst="triangle">
                  <a:avLst>
                    <a:gd name="adj" fmla="val 0"/>
                  </a:avLst>
                </a:prstGeom>
                <a:solidFill>
                  <a:srgbClr val="FFFF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  <a:p>
                  <a:pPr algn="ctr"/>
                  <a:endParaRPr lang="en-GB" dirty="0"/>
                </a:p>
              </p:txBody>
            </p:sp>
            <p:sp>
              <p:nvSpPr>
                <p:cNvPr id="30" name="TextBox 29"/>
                <p:cNvSpPr txBox="1"/>
                <p:nvPr/>
              </p:nvSpPr>
              <p:spPr>
                <a:xfrm>
                  <a:off x="4906302" y="2742559"/>
                  <a:ext cx="159703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dirty="0">
                      <a:solidFill>
                        <a:schemeClr val="bg1"/>
                      </a:solidFill>
                    </a:rPr>
                    <a:t>Harriet Naylor</a:t>
                  </a:r>
                </a:p>
              </p:txBody>
            </p:sp>
            <p:sp>
              <p:nvSpPr>
                <p:cNvPr id="118" name="Isosceles Triangle 117"/>
                <p:cNvSpPr/>
                <p:nvPr/>
              </p:nvSpPr>
              <p:spPr>
                <a:xfrm>
                  <a:off x="539552" y="2780928"/>
                  <a:ext cx="576064" cy="547959"/>
                </a:xfrm>
                <a:prstGeom prst="triangle">
                  <a:avLst>
                    <a:gd name="adj" fmla="val 0"/>
                  </a:avLst>
                </a:prstGeom>
                <a:solidFill>
                  <a:srgbClr val="7030A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91" name="Isosceles Triangle 90"/>
                <p:cNvSpPr/>
                <p:nvPr/>
              </p:nvSpPr>
              <p:spPr>
                <a:xfrm>
                  <a:off x="2699792" y="2780928"/>
                  <a:ext cx="648072" cy="573144"/>
                </a:xfrm>
                <a:prstGeom prst="triangle">
                  <a:avLst>
                    <a:gd name="adj" fmla="val 0"/>
                  </a:avLst>
                </a:prstGeom>
                <a:solidFill>
                  <a:schemeClr val="bg2">
                    <a:lumMod val="2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2" name="TextBox 71"/>
                <p:cNvSpPr txBox="1"/>
                <p:nvPr/>
              </p:nvSpPr>
              <p:spPr>
                <a:xfrm>
                  <a:off x="2699792" y="2433662"/>
                  <a:ext cx="1685758" cy="92333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dirty="0">
                      <a:solidFill>
                        <a:schemeClr val="bg1"/>
                      </a:solidFill>
                    </a:rPr>
                    <a:t>Doris </a:t>
                  </a:r>
                </a:p>
                <a:p>
                  <a:pPr algn="ctr"/>
                  <a:r>
                    <a:rPr lang="en-GB" dirty="0">
                      <a:solidFill>
                        <a:schemeClr val="bg1"/>
                      </a:solidFill>
                    </a:rPr>
                    <a:t>Neville-Davies</a:t>
                  </a:r>
                </a:p>
                <a:p>
                  <a:pPr algn="ctr"/>
                  <a:r>
                    <a:rPr lang="en-GB" dirty="0">
                      <a:solidFill>
                        <a:schemeClr val="bg1"/>
                      </a:solidFill>
                    </a:rPr>
                    <a:t>Assoc. Member</a:t>
                  </a:r>
                </a:p>
              </p:txBody>
            </p:sp>
            <p:sp>
              <p:nvSpPr>
                <p:cNvPr id="117" name="TextBox 116"/>
                <p:cNvSpPr txBox="1"/>
                <p:nvPr/>
              </p:nvSpPr>
              <p:spPr>
                <a:xfrm>
                  <a:off x="2617072" y="4822008"/>
                  <a:ext cx="2304256" cy="261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100" dirty="0"/>
                    <a:t>PAMS Trustee</a:t>
                  </a:r>
                </a:p>
              </p:txBody>
            </p:sp>
            <p:grpSp>
              <p:nvGrpSpPr>
                <p:cNvPr id="120" name="Group 119"/>
                <p:cNvGrpSpPr/>
                <p:nvPr/>
              </p:nvGrpSpPr>
              <p:grpSpPr>
                <a:xfrm>
                  <a:off x="4773203" y="2498658"/>
                  <a:ext cx="1681584" cy="1198676"/>
                  <a:chOff x="6786203" y="2420889"/>
                  <a:chExt cx="2047148" cy="1292800"/>
                </a:xfrm>
              </p:grpSpPr>
              <p:sp>
                <p:nvSpPr>
                  <p:cNvPr id="121" name="Rectangle 120"/>
                  <p:cNvSpPr/>
                  <p:nvPr/>
                </p:nvSpPr>
                <p:spPr>
                  <a:xfrm>
                    <a:off x="6817127" y="2420889"/>
                    <a:ext cx="2016224" cy="922056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dirty="0"/>
                  </a:p>
                </p:txBody>
              </p:sp>
              <p:sp>
                <p:nvSpPr>
                  <p:cNvPr id="122" name="Isosceles Triangle 121"/>
                  <p:cNvSpPr/>
                  <p:nvPr/>
                </p:nvSpPr>
                <p:spPr>
                  <a:xfrm>
                    <a:off x="6804247" y="2420891"/>
                    <a:ext cx="1296143" cy="922053"/>
                  </a:xfrm>
                  <a:prstGeom prst="triangle">
                    <a:avLst>
                      <a:gd name="adj" fmla="val 319"/>
                    </a:avLst>
                  </a:prstGeom>
                  <a:solidFill>
                    <a:schemeClr val="accent2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23" name="TextBox 122"/>
                  <p:cNvSpPr txBox="1"/>
                  <p:nvPr/>
                </p:nvSpPr>
                <p:spPr>
                  <a:xfrm>
                    <a:off x="6786203" y="2518689"/>
                    <a:ext cx="1944216" cy="119500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GB" dirty="0">
                        <a:solidFill>
                          <a:schemeClr val="bg1"/>
                        </a:solidFill>
                      </a:rPr>
                      <a:t>Natalie Holland </a:t>
                    </a:r>
                  </a:p>
                  <a:p>
                    <a:pPr algn="ctr"/>
                    <a:endParaRPr lang="en-GB" sz="1600" dirty="0">
                      <a:solidFill>
                        <a:schemeClr val="bg1"/>
                      </a:solidFill>
                    </a:endParaRPr>
                  </a:p>
                  <a:p>
                    <a:pPr algn="ctr"/>
                    <a:endParaRPr lang="en-GB" sz="1400" dirty="0">
                      <a:solidFill>
                        <a:schemeClr val="bg1"/>
                      </a:solidFill>
                    </a:endParaRPr>
                  </a:p>
                </p:txBody>
              </p:sp>
            </p:grpSp>
            <p:sp>
              <p:nvSpPr>
                <p:cNvPr id="2" name="Rectangle 1"/>
                <p:cNvSpPr/>
                <p:nvPr/>
              </p:nvSpPr>
              <p:spPr>
                <a:xfrm>
                  <a:off x="4716016" y="3440033"/>
                  <a:ext cx="1173719" cy="27699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GB" sz="1200" dirty="0"/>
                    <a:t>Training Trustee</a:t>
                  </a:r>
                </a:p>
              </p:txBody>
            </p:sp>
            <p:grpSp>
              <p:nvGrpSpPr>
                <p:cNvPr id="59" name="Group 58"/>
                <p:cNvGrpSpPr/>
                <p:nvPr/>
              </p:nvGrpSpPr>
              <p:grpSpPr>
                <a:xfrm>
                  <a:off x="4716016" y="3835080"/>
                  <a:ext cx="1779366" cy="890064"/>
                  <a:chOff x="4549291" y="4005064"/>
                  <a:chExt cx="2199968" cy="1080120"/>
                </a:xfrm>
              </p:grpSpPr>
              <p:grpSp>
                <p:nvGrpSpPr>
                  <p:cNvPr id="51" name="Group 50"/>
                  <p:cNvGrpSpPr/>
                  <p:nvPr/>
                </p:nvGrpSpPr>
                <p:grpSpPr>
                  <a:xfrm>
                    <a:off x="4644008" y="4005064"/>
                    <a:ext cx="2041982" cy="1080120"/>
                    <a:chOff x="4644008" y="4005064"/>
                    <a:chExt cx="2041982" cy="1080120"/>
                  </a:xfrm>
                </p:grpSpPr>
                <p:sp>
                  <p:nvSpPr>
                    <p:cNvPr id="13" name="Rectangle 12"/>
                    <p:cNvSpPr/>
                    <p:nvPr/>
                  </p:nvSpPr>
                  <p:spPr>
                    <a:xfrm>
                      <a:off x="4669766" y="4005064"/>
                      <a:ext cx="2016224" cy="1080120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 dirty="0"/>
                    </a:p>
                  </p:txBody>
                </p:sp>
                <p:sp>
                  <p:nvSpPr>
                    <p:cNvPr id="41" name="Isosceles Triangle 40"/>
                    <p:cNvSpPr/>
                    <p:nvPr/>
                  </p:nvSpPr>
                  <p:spPr>
                    <a:xfrm>
                      <a:off x="4644008" y="4005064"/>
                      <a:ext cx="1296144" cy="1080120"/>
                    </a:xfrm>
                    <a:prstGeom prst="triangle">
                      <a:avLst>
                        <a:gd name="adj" fmla="val 319"/>
                      </a:avLst>
                    </a:prstGeom>
                    <a:solidFill>
                      <a:schemeClr val="accent2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sp>
                <p:nvSpPr>
                  <p:cNvPr id="35" name="TextBox 34"/>
                  <p:cNvSpPr txBox="1"/>
                  <p:nvPr/>
                </p:nvSpPr>
                <p:spPr>
                  <a:xfrm>
                    <a:off x="4549291" y="4298346"/>
                    <a:ext cx="2199968" cy="784343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GB" dirty="0">
                        <a:solidFill>
                          <a:schemeClr val="bg1"/>
                        </a:solidFill>
                      </a:rPr>
                      <a:t>Terence Ngai</a:t>
                    </a:r>
                  </a:p>
                  <a:p>
                    <a:pPr algn="ctr"/>
                    <a:endParaRPr lang="en-GB" dirty="0">
                      <a:solidFill>
                        <a:schemeClr val="bg1"/>
                      </a:solidFill>
                    </a:endParaRPr>
                  </a:p>
                </p:txBody>
              </p:sp>
            </p:grpSp>
            <p:sp>
              <p:nvSpPr>
                <p:cNvPr id="108" name="TextBox 107"/>
                <p:cNvSpPr txBox="1"/>
                <p:nvPr/>
              </p:nvSpPr>
              <p:spPr>
                <a:xfrm>
                  <a:off x="4716016" y="4532361"/>
                  <a:ext cx="2304256" cy="104644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endParaRPr lang="en-GB" sz="1100" dirty="0"/>
                </a:p>
                <a:p>
                  <a:endParaRPr lang="en-GB" sz="1100" dirty="0"/>
                </a:p>
                <a:p>
                  <a:endParaRPr lang="en-GB" sz="1100" dirty="0"/>
                </a:p>
                <a:p>
                  <a:endParaRPr lang="en-GB" sz="1100" dirty="0"/>
                </a:p>
                <a:p>
                  <a:endParaRPr lang="en-GB" dirty="0"/>
                </a:p>
              </p:txBody>
            </p:sp>
            <p:sp>
              <p:nvSpPr>
                <p:cNvPr id="84" name="Rectangle 83"/>
                <p:cNvSpPr/>
                <p:nvPr/>
              </p:nvSpPr>
              <p:spPr>
                <a:xfrm>
                  <a:off x="539552" y="5373216"/>
                  <a:ext cx="1625514" cy="86501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4764245" y="4739358"/>
                  <a:ext cx="1664238" cy="60016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GB" sz="1100" dirty="0"/>
                    <a:t>Data Trustee</a:t>
                  </a:r>
                </a:p>
                <a:p>
                  <a:r>
                    <a:rPr lang="en-GB" sz="1100" dirty="0"/>
                    <a:t>Health and Safety Trustee</a:t>
                  </a:r>
                </a:p>
                <a:p>
                  <a:r>
                    <a:rPr lang="en-GB" sz="1100" dirty="0"/>
                    <a:t> </a:t>
                  </a:r>
                </a:p>
              </p:txBody>
            </p:sp>
            <p:sp>
              <p:nvSpPr>
                <p:cNvPr id="87" name="Rectangle 86"/>
                <p:cNvSpPr/>
                <p:nvPr/>
              </p:nvSpPr>
              <p:spPr>
                <a:xfrm>
                  <a:off x="2699792" y="5373216"/>
                  <a:ext cx="1656184" cy="916229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09" name="Isosceles Triangle 108"/>
                <p:cNvSpPr/>
                <p:nvPr/>
              </p:nvSpPr>
              <p:spPr>
                <a:xfrm rot="10800000">
                  <a:off x="1115616" y="5373216"/>
                  <a:ext cx="1064689" cy="873217"/>
                </a:xfrm>
                <a:prstGeom prst="triangle">
                  <a:avLst>
                    <a:gd name="adj" fmla="val 319"/>
                  </a:avLst>
                </a:prstGeom>
                <a:solidFill>
                  <a:schemeClr val="accent3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42" name="TextBox 141"/>
                <p:cNvSpPr txBox="1"/>
                <p:nvPr/>
              </p:nvSpPr>
              <p:spPr>
                <a:xfrm>
                  <a:off x="6897800" y="6009514"/>
                  <a:ext cx="1656184" cy="60016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br>
                    <a:rPr lang="en-GB" sz="1100" dirty="0"/>
                  </a:br>
                  <a:r>
                    <a:rPr lang="en-GB" sz="1100" dirty="0"/>
                    <a:t>Positive Mental Health &amp; Wellbeing Trustee</a:t>
                  </a:r>
                </a:p>
              </p:txBody>
            </p:sp>
            <p:sp>
              <p:nvSpPr>
                <p:cNvPr id="144" name="TextBox 143"/>
                <p:cNvSpPr txBox="1"/>
                <p:nvPr/>
              </p:nvSpPr>
              <p:spPr>
                <a:xfrm>
                  <a:off x="2627784" y="6166465"/>
                  <a:ext cx="2304256" cy="43088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br>
                    <a:rPr lang="en-GB" sz="1100" dirty="0"/>
                  </a:br>
                  <a:r>
                    <a:rPr lang="en-GB" sz="1100" dirty="0"/>
                    <a:t>Responsible Officer</a:t>
                  </a:r>
                </a:p>
              </p:txBody>
            </p:sp>
            <p:sp>
              <p:nvSpPr>
                <p:cNvPr id="116" name="TextBox 115"/>
                <p:cNvSpPr txBox="1"/>
                <p:nvPr/>
              </p:nvSpPr>
              <p:spPr>
                <a:xfrm>
                  <a:off x="582082" y="5460343"/>
                  <a:ext cx="1597035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dirty="0">
                      <a:solidFill>
                        <a:schemeClr val="bg1"/>
                      </a:solidFill>
                    </a:rPr>
                    <a:t>Coleen Highfield</a:t>
                  </a:r>
                </a:p>
              </p:txBody>
            </p:sp>
            <p:grpSp>
              <p:nvGrpSpPr>
                <p:cNvPr id="6" name="Group 5">
                  <a:extLst>
                    <a:ext uri="{FF2B5EF4-FFF2-40B4-BE49-F238E27FC236}">
                      <a16:creationId xmlns:a16="http://schemas.microsoft.com/office/drawing/2014/main" id="{876B4FC6-1B94-462C-EABD-7E8A1CA8D8DF}"/>
                    </a:ext>
                  </a:extLst>
                </p:cNvPr>
                <p:cNvGrpSpPr/>
                <p:nvPr/>
              </p:nvGrpSpPr>
              <p:grpSpPr>
                <a:xfrm>
                  <a:off x="564859" y="3914135"/>
                  <a:ext cx="1656184" cy="873217"/>
                  <a:chOff x="2483768" y="4005064"/>
                  <a:chExt cx="2016224" cy="1080120"/>
                </a:xfrm>
              </p:grpSpPr>
              <p:sp>
                <p:nvSpPr>
                  <p:cNvPr id="8" name="Rectangle 7">
                    <a:extLst>
                      <a:ext uri="{FF2B5EF4-FFF2-40B4-BE49-F238E27FC236}">
                        <a16:creationId xmlns:a16="http://schemas.microsoft.com/office/drawing/2014/main" id="{D89390A9-D409-FD44-0B4B-02D581B85352}"/>
                      </a:ext>
                    </a:extLst>
                  </p:cNvPr>
                  <p:cNvSpPr/>
                  <p:nvPr/>
                </p:nvSpPr>
                <p:spPr>
                  <a:xfrm>
                    <a:off x="2483768" y="4005064"/>
                    <a:ext cx="2016224" cy="1080120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dirty="0"/>
                  </a:p>
                </p:txBody>
              </p:sp>
              <p:grpSp>
                <p:nvGrpSpPr>
                  <p:cNvPr id="11" name="Group 10">
                    <a:extLst>
                      <a:ext uri="{FF2B5EF4-FFF2-40B4-BE49-F238E27FC236}">
                        <a16:creationId xmlns:a16="http://schemas.microsoft.com/office/drawing/2014/main" id="{D135DFE7-ECE0-47DC-886C-C859969DB951}"/>
                      </a:ext>
                    </a:extLst>
                  </p:cNvPr>
                  <p:cNvGrpSpPr/>
                  <p:nvPr/>
                </p:nvGrpSpPr>
                <p:grpSpPr>
                  <a:xfrm>
                    <a:off x="2535265" y="4005064"/>
                    <a:ext cx="1964727" cy="1080120"/>
                    <a:chOff x="2535265" y="4005064"/>
                    <a:chExt cx="1964727" cy="1080120"/>
                  </a:xfrm>
                </p:grpSpPr>
                <p:sp>
                  <p:nvSpPr>
                    <p:cNvPr id="12" name="Isosceles Triangle 139">
                      <a:extLst>
                        <a:ext uri="{FF2B5EF4-FFF2-40B4-BE49-F238E27FC236}">
                          <a16:creationId xmlns:a16="http://schemas.microsoft.com/office/drawing/2014/main" id="{C301F48A-E27B-A1B4-AACB-411F9D3747AA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3203848" y="4005064"/>
                      <a:ext cx="1296144" cy="1080120"/>
                    </a:xfrm>
                    <a:prstGeom prst="triangle">
                      <a:avLst>
                        <a:gd name="adj" fmla="val 319"/>
                      </a:avLst>
                    </a:prstGeom>
                    <a:solidFill>
                      <a:schemeClr val="accent3">
                        <a:lumMod val="60000"/>
                        <a:lumOff val="40000"/>
                      </a:schemeClr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4" name="TextBox 13">
                      <a:extLst>
                        <a:ext uri="{FF2B5EF4-FFF2-40B4-BE49-F238E27FC236}">
                          <a16:creationId xmlns:a16="http://schemas.microsoft.com/office/drawing/2014/main" id="{D9F3E7E4-6D13-5BBA-5842-0CC4AE7831E2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535265" y="4162445"/>
                      <a:ext cx="1944218" cy="456843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Taj Clair</a:t>
                      </a:r>
                    </a:p>
                  </p:txBody>
                </p:sp>
              </p:grpSp>
            </p:grpSp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70630068-FC5D-6A7F-EF1C-AB12D080E570}"/>
                    </a:ext>
                  </a:extLst>
                </p:cNvPr>
                <p:cNvSpPr txBox="1"/>
                <p:nvPr/>
              </p:nvSpPr>
              <p:spPr>
                <a:xfrm>
                  <a:off x="5180659" y="5137502"/>
                  <a:ext cx="2304256" cy="104644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endParaRPr lang="en-GB" sz="1100" dirty="0"/>
                </a:p>
                <a:p>
                  <a:endParaRPr lang="en-GB" sz="1100" dirty="0"/>
                </a:p>
                <a:p>
                  <a:endParaRPr lang="en-GB" sz="1100" dirty="0"/>
                </a:p>
                <a:p>
                  <a:endParaRPr lang="en-GB" sz="1100" dirty="0"/>
                </a:p>
                <a:p>
                  <a:endParaRPr lang="en-GB" dirty="0"/>
                </a:p>
              </p:txBody>
            </p:sp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id="{55ADEDC0-1DBA-DA6F-7C1F-B67F295A5370}"/>
                    </a:ext>
                  </a:extLst>
                </p:cNvPr>
                <p:cNvSpPr/>
                <p:nvPr/>
              </p:nvSpPr>
              <p:spPr>
                <a:xfrm>
                  <a:off x="4806094" y="5337297"/>
                  <a:ext cx="1656184" cy="909136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31" name="Isosceles Triangle 40">
                  <a:extLst>
                    <a:ext uri="{FF2B5EF4-FFF2-40B4-BE49-F238E27FC236}">
                      <a16:creationId xmlns:a16="http://schemas.microsoft.com/office/drawing/2014/main" id="{613FE717-E5F5-603D-04BB-961A7DF1A606}"/>
                    </a:ext>
                  </a:extLst>
                </p:cNvPr>
                <p:cNvSpPr/>
                <p:nvPr/>
              </p:nvSpPr>
              <p:spPr>
                <a:xfrm>
                  <a:off x="4785666" y="5351954"/>
                  <a:ext cx="1104069" cy="882438"/>
                </a:xfrm>
                <a:prstGeom prst="triangle">
                  <a:avLst>
                    <a:gd name="adj" fmla="val 319"/>
                  </a:avLst>
                </a:prstGeom>
                <a:solidFill>
                  <a:schemeClr val="accent2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9" name="TextBox 28">
                  <a:extLst>
                    <a:ext uri="{FF2B5EF4-FFF2-40B4-BE49-F238E27FC236}">
                      <a16:creationId xmlns:a16="http://schemas.microsoft.com/office/drawing/2014/main" id="{662BFBF0-B451-D175-C36B-7770BFDD8D01}"/>
                    </a:ext>
                  </a:extLst>
                </p:cNvPr>
                <p:cNvSpPr txBox="1"/>
                <p:nvPr/>
              </p:nvSpPr>
              <p:spPr>
                <a:xfrm>
                  <a:off x="4847173" y="5445224"/>
                  <a:ext cx="1597035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dirty="0">
                      <a:solidFill>
                        <a:schemeClr val="bg1"/>
                      </a:solidFill>
                    </a:rPr>
                    <a:t>Adam          Fox-Rumley</a:t>
                  </a:r>
                </a:p>
              </p:txBody>
            </p:sp>
            <p:sp>
              <p:nvSpPr>
                <p:cNvPr id="32" name="Isosceles Triangle 110">
                  <a:extLst>
                    <a:ext uri="{FF2B5EF4-FFF2-40B4-BE49-F238E27FC236}">
                      <a16:creationId xmlns:a16="http://schemas.microsoft.com/office/drawing/2014/main" id="{2448675A-F211-6BED-15A9-E28FE01BE77B}"/>
                    </a:ext>
                  </a:extLst>
                </p:cNvPr>
                <p:cNvSpPr/>
                <p:nvPr/>
              </p:nvSpPr>
              <p:spPr>
                <a:xfrm>
                  <a:off x="4801034" y="4133987"/>
                  <a:ext cx="648072" cy="573144"/>
                </a:xfrm>
                <a:prstGeom prst="triangle">
                  <a:avLst>
                    <a:gd name="adj" fmla="val 0"/>
                  </a:avLst>
                </a:prstGeom>
                <a:solidFill>
                  <a:schemeClr val="bg2">
                    <a:lumMod val="2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grpSp>
              <p:nvGrpSpPr>
                <p:cNvPr id="17" name="Group 16">
                  <a:extLst>
                    <a:ext uri="{FF2B5EF4-FFF2-40B4-BE49-F238E27FC236}">
                      <a16:creationId xmlns:a16="http://schemas.microsoft.com/office/drawing/2014/main" id="{DC26BAB9-2996-18B4-60AC-55711C3D372E}"/>
                    </a:ext>
                  </a:extLst>
                </p:cNvPr>
                <p:cNvGrpSpPr/>
                <p:nvPr/>
              </p:nvGrpSpPr>
              <p:grpSpPr>
                <a:xfrm>
                  <a:off x="7020272" y="3811539"/>
                  <a:ext cx="1586458" cy="894544"/>
                  <a:chOff x="7009695" y="2541758"/>
                  <a:chExt cx="1586458" cy="894544"/>
                </a:xfrm>
              </p:grpSpPr>
              <p:grpSp>
                <p:nvGrpSpPr>
                  <p:cNvPr id="124" name="Group 123"/>
                  <p:cNvGrpSpPr/>
                  <p:nvPr/>
                </p:nvGrpSpPr>
                <p:grpSpPr>
                  <a:xfrm>
                    <a:off x="7009695" y="2541758"/>
                    <a:ext cx="1586458" cy="887241"/>
                    <a:chOff x="7020272" y="5373215"/>
                    <a:chExt cx="1586458" cy="887241"/>
                  </a:xfrm>
                </p:grpSpPr>
                <p:sp>
                  <p:nvSpPr>
                    <p:cNvPr id="126" name="Rectangle 125"/>
                    <p:cNvSpPr/>
                    <p:nvPr/>
                  </p:nvSpPr>
                  <p:spPr>
                    <a:xfrm>
                      <a:off x="7020272" y="5373215"/>
                      <a:ext cx="1586458" cy="887240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 dirty="0"/>
                    </a:p>
                  </p:txBody>
                </p:sp>
                <p:sp>
                  <p:nvSpPr>
                    <p:cNvPr id="129" name="Isosceles Triangle 128"/>
                    <p:cNvSpPr/>
                    <p:nvPr/>
                  </p:nvSpPr>
                  <p:spPr>
                    <a:xfrm rot="10800000">
                      <a:off x="7668344" y="5373215"/>
                      <a:ext cx="928480" cy="887241"/>
                    </a:xfrm>
                    <a:prstGeom prst="triangle">
                      <a:avLst>
                        <a:gd name="adj" fmla="val 319"/>
                      </a:avLst>
                    </a:prstGeom>
                    <a:solidFill>
                      <a:schemeClr val="accent3">
                        <a:lumMod val="60000"/>
                        <a:lumOff val="40000"/>
                      </a:schemeClr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 dirty="0"/>
                    </a:p>
                    <a:p>
                      <a:pPr algn="ctr"/>
                      <a:endParaRPr lang="en-GB" dirty="0"/>
                    </a:p>
                  </p:txBody>
                </p:sp>
              </p:grpSp>
              <p:sp>
                <p:nvSpPr>
                  <p:cNvPr id="130" name="TextBox 129"/>
                  <p:cNvSpPr txBox="1"/>
                  <p:nvPr/>
                </p:nvSpPr>
                <p:spPr>
                  <a:xfrm>
                    <a:off x="7092280" y="2636912"/>
                    <a:ext cx="1476284" cy="64633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GB" dirty="0">
                        <a:solidFill>
                          <a:schemeClr val="bg1"/>
                        </a:solidFill>
                      </a:rPr>
                      <a:t>Amelia          Au-</a:t>
                    </a:r>
                    <a:r>
                      <a:rPr lang="en-GB" dirty="0" err="1">
                        <a:solidFill>
                          <a:schemeClr val="bg1"/>
                        </a:solidFill>
                      </a:rPr>
                      <a:t>Yeung</a:t>
                    </a:r>
                    <a:endParaRPr lang="en-GB" dirty="0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33" name="Isosceles Triangle 110">
                    <a:extLst>
                      <a:ext uri="{FF2B5EF4-FFF2-40B4-BE49-F238E27FC236}">
                        <a16:creationId xmlns:a16="http://schemas.microsoft.com/office/drawing/2014/main" id="{DF55BAC0-D695-E66F-6BE2-D463F113E65D}"/>
                      </a:ext>
                    </a:extLst>
                  </p:cNvPr>
                  <p:cNvSpPr/>
                  <p:nvPr/>
                </p:nvSpPr>
                <p:spPr>
                  <a:xfrm>
                    <a:off x="7009695" y="2863158"/>
                    <a:ext cx="648072" cy="573144"/>
                  </a:xfrm>
                  <a:prstGeom prst="triangle">
                    <a:avLst>
                      <a:gd name="adj" fmla="val 0"/>
                    </a:avLst>
                  </a:prstGeom>
                  <a:solidFill>
                    <a:schemeClr val="bg2">
                      <a:lumMod val="2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sp>
              <p:nvSpPr>
                <p:cNvPr id="36" name="Isosceles Triangle 121">
                  <a:extLst>
                    <a:ext uri="{FF2B5EF4-FFF2-40B4-BE49-F238E27FC236}">
                      <a16:creationId xmlns:a16="http://schemas.microsoft.com/office/drawing/2014/main" id="{2E330C08-9277-0C46-C6FB-CEE0E92EE8E2}"/>
                    </a:ext>
                  </a:extLst>
                </p:cNvPr>
                <p:cNvSpPr/>
                <p:nvPr/>
              </p:nvSpPr>
              <p:spPr>
                <a:xfrm>
                  <a:off x="2699128" y="1340873"/>
                  <a:ext cx="1064688" cy="902465"/>
                </a:xfrm>
                <a:prstGeom prst="triangle">
                  <a:avLst>
                    <a:gd name="adj" fmla="val 319"/>
                  </a:avLst>
                </a:prstGeom>
                <a:solidFill>
                  <a:schemeClr val="accent2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" name="Isosceles Triangle 47"/>
                <p:cNvSpPr/>
                <p:nvPr/>
              </p:nvSpPr>
              <p:spPr>
                <a:xfrm>
                  <a:off x="2699792" y="1709520"/>
                  <a:ext cx="648072" cy="533962"/>
                </a:xfrm>
                <a:prstGeom prst="triangle">
                  <a:avLst>
                    <a:gd name="adj" fmla="val 0"/>
                  </a:avLst>
                </a:prstGeom>
                <a:solidFill>
                  <a:srgbClr val="7030A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7" name="TextBox 26"/>
                <p:cNvSpPr txBox="1"/>
                <p:nvPr/>
              </p:nvSpPr>
              <p:spPr>
                <a:xfrm>
                  <a:off x="2675949" y="1317757"/>
                  <a:ext cx="1667148" cy="92333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dirty="0">
                      <a:solidFill>
                        <a:schemeClr val="bg1"/>
                      </a:solidFill>
                    </a:rPr>
                    <a:t>Susan Foster</a:t>
                  </a:r>
                </a:p>
                <a:p>
                  <a:pPr algn="ctr"/>
                  <a:r>
                    <a:rPr lang="en-GB" dirty="0">
                      <a:solidFill>
                        <a:schemeClr val="bg1"/>
                      </a:solidFill>
                    </a:rPr>
                    <a:t>Chair of Trustees</a:t>
                  </a:r>
                </a:p>
              </p:txBody>
            </p:sp>
            <p:grpSp>
              <p:nvGrpSpPr>
                <p:cNvPr id="16" name="Group 15">
                  <a:extLst>
                    <a:ext uri="{FF2B5EF4-FFF2-40B4-BE49-F238E27FC236}">
                      <a16:creationId xmlns:a16="http://schemas.microsoft.com/office/drawing/2014/main" id="{D496F322-E1FF-B873-0FE3-26B1AE4F12D5}"/>
                    </a:ext>
                  </a:extLst>
                </p:cNvPr>
                <p:cNvGrpSpPr/>
                <p:nvPr/>
              </p:nvGrpSpPr>
              <p:grpSpPr>
                <a:xfrm>
                  <a:off x="6948264" y="1341429"/>
                  <a:ext cx="1656184" cy="1200329"/>
                  <a:chOff x="7060480" y="3852853"/>
                  <a:chExt cx="1656184" cy="1200329"/>
                </a:xfrm>
              </p:grpSpPr>
              <p:sp>
                <p:nvSpPr>
                  <p:cNvPr id="110" name="Rectangle 109"/>
                  <p:cNvSpPr/>
                  <p:nvPr/>
                </p:nvSpPr>
                <p:spPr>
                  <a:xfrm>
                    <a:off x="7060480" y="3854592"/>
                    <a:ext cx="1656184" cy="920827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dirty="0"/>
                  </a:p>
                </p:txBody>
              </p:sp>
              <p:sp>
                <p:nvSpPr>
                  <p:cNvPr id="112" name="Isosceles Triangle 111"/>
                  <p:cNvSpPr/>
                  <p:nvPr/>
                </p:nvSpPr>
                <p:spPr>
                  <a:xfrm rot="10800000">
                    <a:off x="7632340" y="3861048"/>
                    <a:ext cx="1080120" cy="866920"/>
                  </a:xfrm>
                  <a:prstGeom prst="triangle">
                    <a:avLst>
                      <a:gd name="adj" fmla="val 0"/>
                    </a:avLst>
                  </a:prstGeom>
                  <a:solidFill>
                    <a:schemeClr val="accent3">
                      <a:lumMod val="60000"/>
                      <a:lumOff val="40000"/>
                    </a:schemeClr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5" name="Isosceles Triangle 117">
                    <a:extLst>
                      <a:ext uri="{FF2B5EF4-FFF2-40B4-BE49-F238E27FC236}">
                        <a16:creationId xmlns:a16="http://schemas.microsoft.com/office/drawing/2014/main" id="{FEF29C78-4C52-BA26-64E8-F5B52C250114}"/>
                      </a:ext>
                    </a:extLst>
                  </p:cNvPr>
                  <p:cNvSpPr/>
                  <p:nvPr/>
                </p:nvSpPr>
                <p:spPr>
                  <a:xfrm>
                    <a:off x="7060480" y="4349165"/>
                    <a:ext cx="567656" cy="432710"/>
                  </a:xfrm>
                  <a:prstGeom prst="triangle">
                    <a:avLst>
                      <a:gd name="adj" fmla="val 1470"/>
                    </a:avLst>
                  </a:prstGeom>
                  <a:solidFill>
                    <a:srgbClr val="7030A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00" name="TextBox 99"/>
                  <p:cNvSpPr txBox="1"/>
                  <p:nvPr/>
                </p:nvSpPr>
                <p:spPr>
                  <a:xfrm>
                    <a:off x="7136531" y="3852853"/>
                    <a:ext cx="1572509" cy="120032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GB" dirty="0">
                        <a:solidFill>
                          <a:schemeClr val="bg1"/>
                        </a:solidFill>
                      </a:rPr>
                      <a:t>Adam Abbott-Watkins</a:t>
                    </a:r>
                  </a:p>
                  <a:p>
                    <a:pPr algn="ctr"/>
                    <a:r>
                      <a:rPr lang="en-GB" dirty="0">
                        <a:solidFill>
                          <a:schemeClr val="bg1"/>
                        </a:solidFill>
                      </a:rPr>
                      <a:t>Co-Vice Chair</a:t>
                    </a:r>
                  </a:p>
                  <a:p>
                    <a:pPr algn="ctr"/>
                    <a:endParaRPr lang="en-GB" dirty="0">
                      <a:solidFill>
                        <a:schemeClr val="bg1"/>
                      </a:solidFill>
                    </a:endParaRPr>
                  </a:p>
                </p:txBody>
              </p:sp>
            </p:grpSp>
            <p:sp>
              <p:nvSpPr>
                <p:cNvPr id="5" name="Isosceles Triangle 40">
                  <a:extLst>
                    <a:ext uri="{FF2B5EF4-FFF2-40B4-BE49-F238E27FC236}">
                      <a16:creationId xmlns:a16="http://schemas.microsoft.com/office/drawing/2014/main" id="{2A7ED3DA-378E-87B6-76D6-3B0035533D1E}"/>
                    </a:ext>
                  </a:extLst>
                </p:cNvPr>
                <p:cNvSpPr/>
                <p:nvPr/>
              </p:nvSpPr>
              <p:spPr>
                <a:xfrm>
                  <a:off x="2691515" y="5411664"/>
                  <a:ext cx="1104069" cy="882438"/>
                </a:xfrm>
                <a:prstGeom prst="triangle">
                  <a:avLst>
                    <a:gd name="adj" fmla="val 319"/>
                  </a:avLst>
                </a:prstGeom>
                <a:solidFill>
                  <a:schemeClr val="accent2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9" name="TextBox 8">
                  <a:extLst>
                    <a:ext uri="{FF2B5EF4-FFF2-40B4-BE49-F238E27FC236}">
                      <a16:creationId xmlns:a16="http://schemas.microsoft.com/office/drawing/2014/main" id="{76B25CBD-BF54-376B-6601-F0EA56B5BC36}"/>
                    </a:ext>
                  </a:extLst>
                </p:cNvPr>
                <p:cNvSpPr txBox="1"/>
                <p:nvPr/>
              </p:nvSpPr>
              <p:spPr>
                <a:xfrm>
                  <a:off x="2758941" y="5661248"/>
                  <a:ext cx="159703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dirty="0">
                      <a:solidFill>
                        <a:schemeClr val="bg1"/>
                      </a:solidFill>
                    </a:rPr>
                    <a:t>Katie Fawcett</a:t>
                  </a:r>
                </a:p>
              </p:txBody>
            </p:sp>
            <p:sp>
              <p:nvSpPr>
                <p:cNvPr id="111" name="Isosceles Triangle 110"/>
                <p:cNvSpPr/>
                <p:nvPr/>
              </p:nvSpPr>
              <p:spPr>
                <a:xfrm>
                  <a:off x="2689432" y="5715019"/>
                  <a:ext cx="648072" cy="573144"/>
                </a:xfrm>
                <a:prstGeom prst="triangle">
                  <a:avLst>
                    <a:gd name="adj" fmla="val 0"/>
                  </a:avLst>
                </a:prstGeom>
                <a:solidFill>
                  <a:schemeClr val="bg2">
                    <a:lumMod val="2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8" name="TextBox 27"/>
                <p:cNvSpPr txBox="1"/>
                <p:nvPr/>
              </p:nvSpPr>
              <p:spPr>
                <a:xfrm>
                  <a:off x="526673" y="2598543"/>
                  <a:ext cx="1597035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dirty="0">
                      <a:solidFill>
                        <a:schemeClr val="bg1"/>
                      </a:solidFill>
                    </a:rPr>
                    <a:t> Elaine Jones</a:t>
                  </a:r>
                </a:p>
                <a:p>
                  <a:pPr algn="ctr"/>
                  <a:r>
                    <a:rPr lang="en-GB" dirty="0">
                      <a:solidFill>
                        <a:schemeClr val="bg1"/>
                      </a:solidFill>
                    </a:rPr>
                    <a:t>Co-Vice Chair</a:t>
                  </a:r>
                </a:p>
              </p:txBody>
            </p:sp>
          </p:grp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ECCBA169-FD5D-D429-B663-116D95B7F984}"/>
                  </a:ext>
                </a:extLst>
              </p:cNvPr>
              <p:cNvSpPr/>
              <p:nvPr/>
            </p:nvSpPr>
            <p:spPr>
              <a:xfrm>
                <a:off x="6969234" y="5337297"/>
                <a:ext cx="1656184" cy="89029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25" name="Isosceles Triangle 134">
                <a:extLst>
                  <a:ext uri="{FF2B5EF4-FFF2-40B4-BE49-F238E27FC236}">
                    <a16:creationId xmlns:a16="http://schemas.microsoft.com/office/drawing/2014/main" id="{B78AB840-DDD0-1FE5-A010-0184D29991E3}"/>
                  </a:ext>
                </a:extLst>
              </p:cNvPr>
              <p:cNvSpPr/>
              <p:nvPr/>
            </p:nvSpPr>
            <p:spPr>
              <a:xfrm rot="10800000">
                <a:off x="7577875" y="5337297"/>
                <a:ext cx="1064689" cy="873217"/>
              </a:xfrm>
              <a:prstGeom prst="triangle">
                <a:avLst>
                  <a:gd name="adj" fmla="val 319"/>
                </a:avLst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5A5DDC16-07DC-0D4F-1378-18B26228715D}"/>
                  </a:ext>
                </a:extLst>
              </p:cNvPr>
              <p:cNvSpPr txBox="1"/>
              <p:nvPr/>
            </p:nvSpPr>
            <p:spPr>
              <a:xfrm>
                <a:off x="7020272" y="5445224"/>
                <a:ext cx="159703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>
                    <a:solidFill>
                      <a:schemeClr val="bg1"/>
                    </a:solidFill>
                  </a:rPr>
                  <a:t>Mark Ashworth</a:t>
                </a:r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169B4766-B8F1-5D08-B4E6-AB87D5E1DB03}"/>
                  </a:ext>
                </a:extLst>
              </p:cNvPr>
              <p:cNvSpPr/>
              <p:nvPr/>
            </p:nvSpPr>
            <p:spPr>
              <a:xfrm>
                <a:off x="4758452" y="259172"/>
                <a:ext cx="1656184" cy="89029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1A67FD81-FABF-3D50-A17C-16985D7BD60F}"/>
                  </a:ext>
                </a:extLst>
              </p:cNvPr>
              <p:cNvSpPr/>
              <p:nvPr/>
            </p:nvSpPr>
            <p:spPr>
              <a:xfrm>
                <a:off x="6946453" y="273662"/>
                <a:ext cx="1656184" cy="89029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38" name="Isosceles Triangle 134">
                <a:extLst>
                  <a:ext uri="{FF2B5EF4-FFF2-40B4-BE49-F238E27FC236}">
                    <a16:creationId xmlns:a16="http://schemas.microsoft.com/office/drawing/2014/main" id="{F3ECC428-45E8-C8AB-BE3F-2921F75F11D3}"/>
                  </a:ext>
                </a:extLst>
              </p:cNvPr>
              <p:cNvSpPr/>
              <p:nvPr/>
            </p:nvSpPr>
            <p:spPr>
              <a:xfrm rot="10800000">
                <a:off x="5364917" y="260736"/>
                <a:ext cx="1064689" cy="873217"/>
              </a:xfrm>
              <a:prstGeom prst="triangle">
                <a:avLst>
                  <a:gd name="adj" fmla="val 319"/>
                </a:avLst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" name="Isosceles Triangle 121">
                <a:extLst>
                  <a:ext uri="{FF2B5EF4-FFF2-40B4-BE49-F238E27FC236}">
                    <a16:creationId xmlns:a16="http://schemas.microsoft.com/office/drawing/2014/main" id="{E2B43DC9-DF15-3F18-1DE5-D6D9FA21F337}"/>
                  </a:ext>
                </a:extLst>
              </p:cNvPr>
              <p:cNvSpPr/>
              <p:nvPr/>
            </p:nvSpPr>
            <p:spPr>
              <a:xfrm>
                <a:off x="6946453" y="309030"/>
                <a:ext cx="1064688" cy="854922"/>
              </a:xfrm>
              <a:prstGeom prst="triangle">
                <a:avLst>
                  <a:gd name="adj" fmla="val 319"/>
                </a:avLst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7A4F1208-27D8-3AA0-2F69-C97B6641A25E}"/>
                  </a:ext>
                </a:extLst>
              </p:cNvPr>
              <p:cNvSpPr txBox="1"/>
              <p:nvPr/>
            </p:nvSpPr>
            <p:spPr>
              <a:xfrm>
                <a:off x="4808911" y="381699"/>
                <a:ext cx="1597033" cy="11079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>
                    <a:solidFill>
                      <a:schemeClr val="bg1"/>
                    </a:solidFill>
                  </a:rPr>
                  <a:t>Emma Cowland </a:t>
                </a:r>
              </a:p>
              <a:p>
                <a:pPr algn="ctr"/>
                <a:endParaRPr lang="en-GB" sz="1600" dirty="0">
                  <a:solidFill>
                    <a:schemeClr val="bg1"/>
                  </a:solidFill>
                </a:endParaRPr>
              </a:p>
              <a:p>
                <a:pPr algn="ctr"/>
                <a:endParaRPr lang="en-GB" sz="14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495CB581-BC33-B363-F420-38E0B6797807}"/>
                  </a:ext>
                </a:extLst>
              </p:cNvPr>
              <p:cNvSpPr txBox="1"/>
              <p:nvPr/>
            </p:nvSpPr>
            <p:spPr>
              <a:xfrm>
                <a:off x="6976028" y="432009"/>
                <a:ext cx="1597033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>
                    <a:solidFill>
                      <a:schemeClr val="bg1"/>
                    </a:solidFill>
                  </a:rPr>
                  <a:t>Haris Salman </a:t>
                </a:r>
              </a:p>
              <a:p>
                <a:pPr algn="ctr"/>
                <a:endParaRPr lang="en-GB" sz="1600" dirty="0">
                  <a:solidFill>
                    <a:schemeClr val="bg1"/>
                  </a:solidFill>
                </a:endParaRPr>
              </a:p>
              <a:p>
                <a:pPr algn="ctr"/>
                <a:endParaRPr lang="en-GB" sz="14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70820D9A-3741-1209-A302-28D9F73A72AE}"/>
                  </a:ext>
                </a:extLst>
              </p:cNvPr>
              <p:cNvSpPr/>
              <p:nvPr/>
            </p:nvSpPr>
            <p:spPr>
              <a:xfrm>
                <a:off x="6985448" y="3109094"/>
                <a:ext cx="1578191" cy="54543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44" name="Isosceles Triangle 134">
                <a:extLst>
                  <a:ext uri="{FF2B5EF4-FFF2-40B4-BE49-F238E27FC236}">
                    <a16:creationId xmlns:a16="http://schemas.microsoft.com/office/drawing/2014/main" id="{5B445CB1-4643-3F32-89A7-C129AE63E48C}"/>
                  </a:ext>
                </a:extLst>
              </p:cNvPr>
              <p:cNvSpPr/>
              <p:nvPr/>
            </p:nvSpPr>
            <p:spPr>
              <a:xfrm rot="10800000">
                <a:off x="7597216" y="3099234"/>
                <a:ext cx="1005419" cy="525158"/>
              </a:xfrm>
              <a:prstGeom prst="triangle">
                <a:avLst>
                  <a:gd name="adj" fmla="val 319"/>
                </a:avLst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B56EBCFD-0B37-87D6-4C5C-7BF70141DA52}"/>
                  </a:ext>
                </a:extLst>
              </p:cNvPr>
              <p:cNvSpPr txBox="1"/>
              <p:nvPr/>
            </p:nvSpPr>
            <p:spPr>
              <a:xfrm>
                <a:off x="7019666" y="3046313"/>
                <a:ext cx="158244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>
                    <a:solidFill>
                      <a:schemeClr val="bg1"/>
                    </a:solidFill>
                  </a:rPr>
                  <a:t>Gurpreet Kumar</a:t>
                </a:r>
              </a:p>
            </p:txBody>
          </p:sp>
          <p:sp>
            <p:nvSpPr>
              <p:cNvPr id="47" name="Isosceles Triangle 110">
                <a:extLst>
                  <a:ext uri="{FF2B5EF4-FFF2-40B4-BE49-F238E27FC236}">
                    <a16:creationId xmlns:a16="http://schemas.microsoft.com/office/drawing/2014/main" id="{A61D8443-5578-B9A6-81D0-948A615CC696}"/>
                  </a:ext>
                </a:extLst>
              </p:cNvPr>
              <p:cNvSpPr/>
              <p:nvPr/>
            </p:nvSpPr>
            <p:spPr>
              <a:xfrm>
                <a:off x="4797858" y="2826976"/>
                <a:ext cx="648072" cy="573144"/>
              </a:xfrm>
              <a:prstGeom prst="triangle">
                <a:avLst>
                  <a:gd name="adj" fmla="val 0"/>
                </a:avLst>
              </a:prstGeom>
              <a:solidFill>
                <a:schemeClr val="bg2">
                  <a:lumMod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6B7D7408-FF14-A761-5EA3-B15DA996E975}"/>
                  </a:ext>
                </a:extLst>
              </p:cNvPr>
              <p:cNvSpPr txBox="1"/>
              <p:nvPr/>
            </p:nvSpPr>
            <p:spPr>
              <a:xfrm>
                <a:off x="539552" y="4869160"/>
                <a:ext cx="2304256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100" dirty="0"/>
                  <a:t>Ofsted Readiness</a:t>
                </a:r>
              </a:p>
              <a:p>
                <a:r>
                  <a:rPr lang="en-GB" sz="1100" dirty="0"/>
                  <a:t>Pupil Premium Trustee</a:t>
                </a:r>
              </a:p>
              <a:p>
                <a:r>
                  <a:rPr lang="en-GB" sz="1100" dirty="0"/>
                  <a:t>Children Looked After Trustee</a:t>
                </a:r>
              </a:p>
              <a:p>
                <a:r>
                  <a:rPr lang="en-GB" sz="1100" dirty="0"/>
                  <a:t> </a:t>
                </a:r>
              </a:p>
            </p:txBody>
          </p:sp>
        </p:grpSp>
        <p:sp>
          <p:nvSpPr>
            <p:cNvPr id="55" name="Triangle 54">
              <a:extLst>
                <a:ext uri="{FF2B5EF4-FFF2-40B4-BE49-F238E27FC236}">
                  <a16:creationId xmlns:a16="http://schemas.microsoft.com/office/drawing/2014/main" id="{E5CA1DBE-F74F-AA18-CBAA-B671E764F494}"/>
                </a:ext>
              </a:extLst>
            </p:cNvPr>
            <p:cNvSpPr/>
            <p:nvPr/>
          </p:nvSpPr>
          <p:spPr>
            <a:xfrm rot="2831146">
              <a:off x="1638401" y="5381708"/>
              <a:ext cx="822462" cy="404045"/>
            </a:xfrm>
            <a:prstGeom prst="triangle">
              <a:avLst>
                <a:gd name="adj" fmla="val 47647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E5425B6D-5BD4-F455-BC66-B4A8137CB670}"/>
                </a:ext>
              </a:extLst>
            </p:cNvPr>
            <p:cNvSpPr txBox="1"/>
            <p:nvPr/>
          </p:nvSpPr>
          <p:spPr>
            <a:xfrm>
              <a:off x="4688260" y="1122788"/>
              <a:ext cx="2304256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100" dirty="0"/>
                <a:t>SEND Trustee</a:t>
              </a: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56661A68-DE95-A0F9-CBE3-570644AE2034}"/>
                </a:ext>
              </a:extLst>
            </p:cNvPr>
            <p:cNvSpPr txBox="1"/>
            <p:nvPr/>
          </p:nvSpPr>
          <p:spPr>
            <a:xfrm>
              <a:off x="492279" y="6320175"/>
              <a:ext cx="2304256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100" dirty="0"/>
                <a:t>Safeguarding Trustee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8189</TotalTime>
  <Words>140</Words>
  <Application>Microsoft Macintosh PowerPoint</Application>
  <PresentationFormat>On-screen Show (4:3)</PresentationFormat>
  <Paragraphs>60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Moya Tytherleigh</dc:creator>
  <cp:lastModifiedBy>Moya Tytherleigh</cp:lastModifiedBy>
  <cp:revision>130</cp:revision>
  <cp:lastPrinted>2025-12-09T10:31:32Z</cp:lastPrinted>
  <dcterms:created xsi:type="dcterms:W3CDTF">2015-06-05T11:07:45Z</dcterms:created>
  <dcterms:modified xsi:type="dcterms:W3CDTF">2026-01-20T10:50:37Z</dcterms:modified>
</cp:coreProperties>
</file>