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>
      <p:cViewPr varScale="1">
        <p:scale>
          <a:sx n="111" d="100"/>
          <a:sy n="111" d="100"/>
        </p:scale>
        <p:origin x="148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F5073-922F-E749-AC75-88A3573989F4}" type="datetimeFigureOut">
              <a:rPr lang="en-US" smtClean="0"/>
              <a:t>5/8/25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6060-630B-304D-AB9F-396A4AD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4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6060-630B-304D-AB9F-396A4ADD4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7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DBA6-147A-4AC6-925E-55947829FC10}" type="datetimeFigureOut">
              <a:rPr lang="en-GB" smtClean="0"/>
              <a:pPr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106"/>
          <p:cNvSpPr txBox="1"/>
          <p:nvPr/>
        </p:nvSpPr>
        <p:spPr>
          <a:xfrm>
            <a:off x="395536" y="6080864"/>
            <a:ext cx="230425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6953509" y="4723088"/>
            <a:ext cx="230425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Chair of CAWB Committee</a:t>
            </a:r>
          </a:p>
          <a:p>
            <a:r>
              <a:rPr lang="en-GB" sz="1100" dirty="0"/>
              <a:t>SEND Trustee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2" y="10734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Cleves School Trustees’ Roles and Responsibilities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876256" y="2276872"/>
            <a:ext cx="23042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Vice Chair of CAWB Committee</a:t>
            </a:r>
          </a:p>
          <a:p>
            <a:r>
              <a:rPr lang="en-GB" sz="1100" dirty="0"/>
              <a:t>Vice Chair of PPP Committee</a:t>
            </a:r>
          </a:p>
          <a:p>
            <a:r>
              <a:rPr lang="en-GB" sz="1100" dirty="0"/>
              <a:t>Safeguarding Trustee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6C82992-D280-9141-025C-232B0195B9E0}"/>
              </a:ext>
            </a:extLst>
          </p:cNvPr>
          <p:cNvGrpSpPr/>
          <p:nvPr/>
        </p:nvGrpSpPr>
        <p:grpSpPr>
          <a:xfrm>
            <a:off x="251520" y="188640"/>
            <a:ext cx="8355210" cy="6504820"/>
            <a:chOff x="251520" y="188640"/>
            <a:chExt cx="8355210" cy="6504820"/>
          </a:xfrm>
        </p:grpSpPr>
        <p:grpSp>
          <p:nvGrpSpPr>
            <p:cNvPr id="132" name="Group 131"/>
            <p:cNvGrpSpPr/>
            <p:nvPr/>
          </p:nvGrpSpPr>
          <p:grpSpPr>
            <a:xfrm>
              <a:off x="2708577" y="3905350"/>
              <a:ext cx="1669043" cy="873217"/>
              <a:chOff x="2483768" y="4005064"/>
              <a:chExt cx="2031879" cy="1080120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2483768" y="4005064"/>
                <a:ext cx="2016224" cy="108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134" name="Group 133"/>
              <p:cNvGrpSpPr/>
              <p:nvPr/>
            </p:nvGrpSpPr>
            <p:grpSpPr>
              <a:xfrm>
                <a:off x="2571430" y="4005064"/>
                <a:ext cx="1944217" cy="1080120"/>
                <a:chOff x="2571430" y="4005064"/>
                <a:chExt cx="1944217" cy="1080120"/>
              </a:xfrm>
            </p:grpSpPr>
            <p:sp>
              <p:nvSpPr>
                <p:cNvPr id="135" name="Isosceles Triangle 134"/>
                <p:cNvSpPr/>
                <p:nvPr/>
              </p:nvSpPr>
              <p:spPr>
                <a:xfrm rot="10800000">
                  <a:off x="3203848" y="4005064"/>
                  <a:ext cx="1296144" cy="1080120"/>
                </a:xfrm>
                <a:prstGeom prst="triangle">
                  <a:avLst>
                    <a:gd name="adj" fmla="val 319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571430" y="4262340"/>
                  <a:ext cx="1944217" cy="4568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bg1"/>
                      </a:solidFill>
                    </a:rPr>
                    <a:t>Mark Jacoby</a:t>
                  </a:r>
                </a:p>
              </p:txBody>
            </p:sp>
          </p:grpSp>
        </p:grpSp>
        <p:sp>
          <p:nvSpPr>
            <p:cNvPr id="81" name="TextBox 80"/>
            <p:cNvSpPr txBox="1"/>
            <p:nvPr/>
          </p:nvSpPr>
          <p:spPr>
            <a:xfrm>
              <a:off x="467544" y="3322439"/>
              <a:ext cx="2088232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Chair of Resources Committee</a:t>
              </a:r>
            </a:p>
            <a:p>
              <a:endParaRPr lang="en-GB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627784" y="3307631"/>
              <a:ext cx="230425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Chair of PPP Committee</a:t>
              </a:r>
            </a:p>
            <a:p>
              <a:r>
                <a:rPr lang="en-GB" sz="1100" dirty="0"/>
                <a:t>Chair of Admissions Committee</a:t>
              </a:r>
            </a:p>
            <a:p>
              <a:r>
                <a:rPr lang="en-GB" sz="1100" dirty="0"/>
                <a:t>Child Protection Trustee</a:t>
              </a:r>
              <a:endParaRPr lang="en-GB" dirty="0"/>
            </a:p>
            <a:p>
              <a:endParaRPr lang="en-GB" sz="11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6673" y="2454527"/>
              <a:ext cx="1656184" cy="8872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526673" y="2454527"/>
              <a:ext cx="1064690" cy="887241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86913" y="2454527"/>
              <a:ext cx="1656184" cy="8872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0" name="Isosceles Triangle 89"/>
            <p:cNvSpPr/>
            <p:nvPr/>
          </p:nvSpPr>
          <p:spPr>
            <a:xfrm>
              <a:off x="2686913" y="2495510"/>
              <a:ext cx="1008112" cy="835991"/>
            </a:xfrm>
            <a:prstGeom prst="triangle">
              <a:avLst>
                <a:gd name="adj" fmla="val 0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26673" y="2598543"/>
              <a:ext cx="1597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 Elaine Jones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948264" y="188640"/>
              <a:ext cx="1656184" cy="8872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Moya Tytherleigh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Clerk to Trustees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786433" y="1325666"/>
              <a:ext cx="1656184" cy="923330"/>
              <a:chOff x="4788024" y="921494"/>
              <a:chExt cx="1656184" cy="923330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4788024" y="921494"/>
                <a:ext cx="1656184" cy="92332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3" name="Isosceles Triangle 102"/>
              <p:cNvSpPr/>
              <p:nvPr/>
            </p:nvSpPr>
            <p:spPr>
              <a:xfrm>
                <a:off x="4788024" y="957583"/>
                <a:ext cx="1064690" cy="887241"/>
              </a:xfrm>
              <a:prstGeom prst="triangle">
                <a:avLst>
                  <a:gd name="adj" fmla="val 319"/>
                </a:avLst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" name="Isosceles Triangle 98"/>
              <p:cNvSpPr/>
              <p:nvPr/>
            </p:nvSpPr>
            <p:spPr>
              <a:xfrm rot="10800000">
                <a:off x="5364088" y="921494"/>
                <a:ext cx="1064690" cy="887241"/>
              </a:xfrm>
              <a:prstGeom prst="triangle">
                <a:avLst>
                  <a:gd name="adj" fmla="val 319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  <a:p>
                <a:pPr algn="ctr"/>
                <a:endParaRPr lang="en-GB" dirty="0"/>
              </a:p>
            </p:txBody>
          </p:sp>
          <p:sp>
            <p:nvSpPr>
              <p:cNvPr id="101" name="Isosceles Triangle 100"/>
              <p:cNvSpPr/>
              <p:nvPr/>
            </p:nvSpPr>
            <p:spPr>
              <a:xfrm>
                <a:off x="4788024" y="1268760"/>
                <a:ext cx="648072" cy="573144"/>
              </a:xfrm>
              <a:prstGeom prst="triangle">
                <a:avLst>
                  <a:gd name="adj" fmla="val 0"/>
                </a:avLst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788024" y="1054477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Natasha Green</a:t>
                </a:r>
              </a:p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 Headteacher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51520" y="476672"/>
              <a:ext cx="1728192" cy="1656184"/>
              <a:chOff x="395536" y="692696"/>
              <a:chExt cx="1728192" cy="1656184"/>
            </a:xfrm>
          </p:grpSpPr>
          <p:sp>
            <p:nvSpPr>
              <p:cNvPr id="74" name="Isosceles Triangle 73"/>
              <p:cNvSpPr/>
              <p:nvPr/>
            </p:nvSpPr>
            <p:spPr>
              <a:xfrm>
                <a:off x="395536" y="692696"/>
                <a:ext cx="216024" cy="216024"/>
              </a:xfrm>
              <a:prstGeom prst="triangl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Isosceles Triangle 74"/>
              <p:cNvSpPr/>
              <p:nvPr/>
            </p:nvSpPr>
            <p:spPr>
              <a:xfrm>
                <a:off x="395536" y="1052736"/>
                <a:ext cx="216024" cy="216024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Isosceles Triangle 75"/>
              <p:cNvSpPr/>
              <p:nvPr/>
            </p:nvSpPr>
            <p:spPr>
              <a:xfrm>
                <a:off x="395536" y="1412776"/>
                <a:ext cx="216024" cy="216024"/>
              </a:xfrm>
              <a:prstGeom prst="triangle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611560" y="692697"/>
                <a:ext cx="1512168" cy="538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Resources Committee</a:t>
                </a:r>
              </a:p>
              <a:p>
                <a:endParaRPr lang="en-GB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611560" y="1090190"/>
                <a:ext cx="1512168" cy="538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CA and WB Committee</a:t>
                </a:r>
              </a:p>
              <a:p>
                <a:endParaRPr lang="en-GB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611560" y="1450230"/>
                <a:ext cx="1512168" cy="538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P,P and P Committee</a:t>
                </a:r>
              </a:p>
              <a:p>
                <a:endParaRPr lang="en-GB" dirty="0"/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>
                <a:off x="395536" y="1772816"/>
                <a:ext cx="216024" cy="216024"/>
              </a:xfrm>
              <a:prstGeom prst="triangle">
                <a:avLst/>
              </a:prstGeom>
              <a:solidFill>
                <a:schemeClr val="bg2">
                  <a:lumMod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611560" y="1810270"/>
                <a:ext cx="1512168" cy="538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Admissions Committee</a:t>
                </a:r>
              </a:p>
              <a:p>
                <a:endParaRPr lang="en-GB" dirty="0"/>
              </a:p>
            </p:txBody>
          </p:sp>
          <p:sp>
            <p:nvSpPr>
              <p:cNvPr id="89" name="Isosceles Triangle 88"/>
              <p:cNvSpPr/>
              <p:nvPr/>
            </p:nvSpPr>
            <p:spPr>
              <a:xfrm>
                <a:off x="395536" y="2132856"/>
                <a:ext cx="216024" cy="216024"/>
              </a:xfrm>
              <a:prstGeom prst="triangl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67544" y="1916832"/>
              <a:ext cx="2232248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Head Teachers Performance Panel</a:t>
              </a:r>
            </a:p>
            <a:p>
              <a:endParaRPr lang="en-GB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699792" y="1307378"/>
              <a:ext cx="1656184" cy="9359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7" name="Isosceles Triangle 96"/>
            <p:cNvSpPr/>
            <p:nvPr/>
          </p:nvSpPr>
          <p:spPr>
            <a:xfrm rot="10800000">
              <a:off x="3779912" y="1307378"/>
              <a:ext cx="576064" cy="527200"/>
            </a:xfrm>
            <a:prstGeom prst="triangle">
              <a:avLst>
                <a:gd name="adj" fmla="val 0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06302" y="2742559"/>
              <a:ext cx="1597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Harriet Naylor</a:t>
              </a:r>
            </a:p>
          </p:txBody>
        </p:sp>
        <p:sp>
          <p:nvSpPr>
            <p:cNvPr id="118" name="Isosceles Triangle 117"/>
            <p:cNvSpPr/>
            <p:nvPr/>
          </p:nvSpPr>
          <p:spPr>
            <a:xfrm>
              <a:off x="539552" y="2780928"/>
              <a:ext cx="576064" cy="547959"/>
            </a:xfrm>
            <a:prstGeom prst="triangle">
              <a:avLst>
                <a:gd name="adj" fmla="val 0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Isosceles Triangle 90"/>
            <p:cNvSpPr/>
            <p:nvPr/>
          </p:nvSpPr>
          <p:spPr>
            <a:xfrm>
              <a:off x="2699792" y="2780928"/>
              <a:ext cx="648072" cy="573144"/>
            </a:xfrm>
            <a:prstGeom prst="triangle">
              <a:avLst>
                <a:gd name="adj" fmla="val 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99792" y="2433662"/>
              <a:ext cx="159703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Doris 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Neville-Davies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Co- Vice-Chair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627784" y="2204864"/>
              <a:ext cx="2304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PAMS Trustee</a:t>
              </a: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4788024" y="2498657"/>
              <a:ext cx="1666762" cy="1218375"/>
              <a:chOff x="6804247" y="2420888"/>
              <a:chExt cx="2029104" cy="1314046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817127" y="2420888"/>
                <a:ext cx="2016224" cy="97333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2" name="Isosceles Triangle 121"/>
              <p:cNvSpPr/>
              <p:nvPr/>
            </p:nvSpPr>
            <p:spPr>
              <a:xfrm>
                <a:off x="6804247" y="2420890"/>
                <a:ext cx="1296143" cy="973330"/>
              </a:xfrm>
              <a:prstGeom prst="triangle">
                <a:avLst>
                  <a:gd name="adj" fmla="val 319"/>
                </a:avLst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876257" y="2539934"/>
                <a:ext cx="1944216" cy="1195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Natalie Holland </a:t>
                </a:r>
              </a:p>
              <a:p>
                <a:pPr algn="ctr"/>
                <a:endParaRPr lang="en-GB" sz="1600" dirty="0">
                  <a:solidFill>
                    <a:schemeClr val="bg1"/>
                  </a:solidFill>
                </a:endParaRPr>
              </a:p>
              <a:p>
                <a:pPr algn="ctr"/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4716016" y="3440033"/>
              <a:ext cx="11737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/>
                <a:t>Training Trustee</a:t>
              </a: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4716016" y="3835080"/>
              <a:ext cx="1779366" cy="890064"/>
              <a:chOff x="4549291" y="4005064"/>
              <a:chExt cx="2199968" cy="108012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4644008" y="4005064"/>
                <a:ext cx="2041982" cy="1080120"/>
                <a:chOff x="4644008" y="4005064"/>
                <a:chExt cx="2041982" cy="1080120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669766" y="4005064"/>
                  <a:ext cx="2016224" cy="108012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1" name="Isosceles Triangle 40"/>
                <p:cNvSpPr/>
                <p:nvPr/>
              </p:nvSpPr>
              <p:spPr>
                <a:xfrm>
                  <a:off x="4644008" y="4005064"/>
                  <a:ext cx="1296144" cy="1080120"/>
                </a:xfrm>
                <a:prstGeom prst="triangle">
                  <a:avLst>
                    <a:gd name="adj" fmla="val 319"/>
                  </a:avLst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4549291" y="4298346"/>
                <a:ext cx="2199968" cy="784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Terence Ngai</a:t>
                </a:r>
              </a:p>
              <a:p>
                <a:pPr algn="ctr"/>
                <a:endParaRPr lang="en-GB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4716016" y="4532361"/>
              <a:ext cx="2304256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100" dirty="0"/>
            </a:p>
            <a:p>
              <a:endParaRPr lang="en-GB" sz="1100" dirty="0"/>
            </a:p>
            <a:p>
              <a:endParaRPr lang="en-GB" sz="1100" dirty="0"/>
            </a:p>
            <a:p>
              <a:endParaRPr lang="en-GB" sz="1100" dirty="0"/>
            </a:p>
            <a:p>
              <a:endParaRPr lang="en-GB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39552" y="5373216"/>
              <a:ext cx="1625514" cy="8650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764245" y="4739358"/>
              <a:ext cx="1664238" cy="6001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100" dirty="0"/>
                <a:t>Data Trustee</a:t>
              </a:r>
            </a:p>
            <a:p>
              <a:r>
                <a:rPr lang="en-GB" sz="1100" dirty="0"/>
                <a:t>Health and Safety Trustee</a:t>
              </a:r>
            </a:p>
            <a:p>
              <a:r>
                <a:rPr lang="en-GB" sz="1100" dirty="0"/>
                <a:t> 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699792" y="5326920"/>
              <a:ext cx="1656184" cy="9625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9" name="Isosceles Triangle 108"/>
            <p:cNvSpPr/>
            <p:nvPr/>
          </p:nvSpPr>
          <p:spPr>
            <a:xfrm rot="10800000">
              <a:off x="1115616" y="5373216"/>
              <a:ext cx="1064689" cy="873217"/>
            </a:xfrm>
            <a:prstGeom prst="triangle">
              <a:avLst>
                <a:gd name="adj" fmla="val 319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67544" y="6093296"/>
              <a:ext cx="165618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br>
                <a:rPr lang="en-GB" sz="1100" dirty="0"/>
              </a:br>
              <a:r>
                <a:rPr lang="en-GB" sz="1100" dirty="0"/>
                <a:t>Positive Mental Health &amp; Wellbeing Trustee</a:t>
              </a:r>
            </a:p>
          </p:txBody>
        </p:sp>
        <p:sp>
          <p:nvSpPr>
            <p:cNvPr id="111" name="Isosceles Triangle 110"/>
            <p:cNvSpPr/>
            <p:nvPr/>
          </p:nvSpPr>
          <p:spPr>
            <a:xfrm>
              <a:off x="539552" y="5661248"/>
              <a:ext cx="648072" cy="573144"/>
            </a:xfrm>
            <a:prstGeom prst="triangle">
              <a:avLst>
                <a:gd name="adj" fmla="val 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627784" y="6166465"/>
              <a:ext cx="230425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br>
                <a:rPr lang="en-GB" sz="1100" dirty="0"/>
              </a:br>
              <a:r>
                <a:rPr lang="en-GB" sz="1100" dirty="0"/>
                <a:t>Responsible Officer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39552" y="5651956"/>
              <a:ext cx="1597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Pete Matthew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76B4FC6-1B94-462C-EABD-7E8A1CA8D8DF}"/>
                </a:ext>
              </a:extLst>
            </p:cNvPr>
            <p:cNvGrpSpPr/>
            <p:nvPr/>
          </p:nvGrpSpPr>
          <p:grpSpPr>
            <a:xfrm>
              <a:off x="526692" y="3914135"/>
              <a:ext cx="1694351" cy="873217"/>
              <a:chOff x="2437304" y="4005064"/>
              <a:chExt cx="2062688" cy="108012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89390A9-D409-FD44-0B4B-02D581B85352}"/>
                  </a:ext>
                </a:extLst>
              </p:cNvPr>
              <p:cNvSpPr/>
              <p:nvPr/>
            </p:nvSpPr>
            <p:spPr>
              <a:xfrm>
                <a:off x="2483768" y="4005064"/>
                <a:ext cx="2016224" cy="108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D135DFE7-ECE0-47DC-886C-C859969DB951}"/>
                  </a:ext>
                </a:extLst>
              </p:cNvPr>
              <p:cNvGrpSpPr/>
              <p:nvPr/>
            </p:nvGrpSpPr>
            <p:grpSpPr>
              <a:xfrm>
                <a:off x="2437304" y="4005064"/>
                <a:ext cx="2062688" cy="1080120"/>
                <a:chOff x="2437304" y="4005064"/>
                <a:chExt cx="2062688" cy="1080120"/>
              </a:xfrm>
            </p:grpSpPr>
            <p:sp>
              <p:nvSpPr>
                <p:cNvPr id="12" name="Isosceles Triangle 139">
                  <a:extLst>
                    <a:ext uri="{FF2B5EF4-FFF2-40B4-BE49-F238E27FC236}">
                      <a16:creationId xmlns:a16="http://schemas.microsoft.com/office/drawing/2014/main" id="{C301F48A-E27B-A1B4-AACB-411F9D3747AA}"/>
                    </a:ext>
                  </a:extLst>
                </p:cNvPr>
                <p:cNvSpPr/>
                <p:nvPr/>
              </p:nvSpPr>
              <p:spPr>
                <a:xfrm rot="10800000">
                  <a:off x="3203848" y="4005064"/>
                  <a:ext cx="1296144" cy="1080120"/>
                </a:xfrm>
                <a:prstGeom prst="triangle">
                  <a:avLst>
                    <a:gd name="adj" fmla="val 319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9F3E7E4-6D13-5BBA-5842-0CC4AE7831E2}"/>
                    </a:ext>
                  </a:extLst>
                </p:cNvPr>
                <p:cNvSpPr txBox="1"/>
                <p:nvPr/>
              </p:nvSpPr>
              <p:spPr>
                <a:xfrm>
                  <a:off x="2437304" y="4262340"/>
                  <a:ext cx="1944218" cy="7994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dirty="0">
                      <a:solidFill>
                        <a:schemeClr val="bg1"/>
                      </a:solidFill>
                    </a:rPr>
                    <a:t>Gurpreet Kumar</a:t>
                  </a:r>
                </a:p>
              </p:txBody>
            </p:sp>
          </p:grp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630068-FC5D-6A7F-EF1C-AB12D080E570}"/>
                </a:ext>
              </a:extLst>
            </p:cNvPr>
            <p:cNvSpPr txBox="1"/>
            <p:nvPr/>
          </p:nvSpPr>
          <p:spPr>
            <a:xfrm>
              <a:off x="4734086" y="5445224"/>
              <a:ext cx="2304256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100" dirty="0"/>
            </a:p>
            <a:p>
              <a:endParaRPr lang="en-GB" sz="1100" dirty="0"/>
            </a:p>
            <a:p>
              <a:endParaRPr lang="en-GB" sz="1100" dirty="0"/>
            </a:p>
            <a:p>
              <a:endParaRPr lang="en-GB" sz="1100" dirty="0"/>
            </a:p>
            <a:p>
              <a:endParaRPr lang="en-GB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5ADEDC0-1DBA-DA6F-7C1F-B67F295A5370}"/>
                </a:ext>
              </a:extLst>
            </p:cNvPr>
            <p:cNvSpPr/>
            <p:nvPr/>
          </p:nvSpPr>
          <p:spPr>
            <a:xfrm>
              <a:off x="4806094" y="5337297"/>
              <a:ext cx="1656184" cy="909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Isosceles Triangle 40">
              <a:extLst>
                <a:ext uri="{FF2B5EF4-FFF2-40B4-BE49-F238E27FC236}">
                  <a16:creationId xmlns:a16="http://schemas.microsoft.com/office/drawing/2014/main" id="{613FE717-E5F5-603D-04BB-961A7DF1A606}"/>
                </a:ext>
              </a:extLst>
            </p:cNvPr>
            <p:cNvSpPr/>
            <p:nvPr/>
          </p:nvSpPr>
          <p:spPr>
            <a:xfrm>
              <a:off x="4785666" y="5351954"/>
              <a:ext cx="1104069" cy="882438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2BFBF0-B451-D175-C36B-7770BFDD8D01}"/>
                </a:ext>
              </a:extLst>
            </p:cNvPr>
            <p:cNvSpPr txBox="1"/>
            <p:nvPr/>
          </p:nvSpPr>
          <p:spPr>
            <a:xfrm>
              <a:off x="4847173" y="5445224"/>
              <a:ext cx="15970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Adam          Fox-Rumley</a:t>
              </a:r>
            </a:p>
          </p:txBody>
        </p:sp>
        <p:sp>
          <p:nvSpPr>
            <p:cNvPr id="32" name="Isosceles Triangle 110">
              <a:extLst>
                <a:ext uri="{FF2B5EF4-FFF2-40B4-BE49-F238E27FC236}">
                  <a16:creationId xmlns:a16="http://schemas.microsoft.com/office/drawing/2014/main" id="{2448675A-F211-6BED-15A9-E28FE01BE77B}"/>
                </a:ext>
              </a:extLst>
            </p:cNvPr>
            <p:cNvSpPr/>
            <p:nvPr/>
          </p:nvSpPr>
          <p:spPr>
            <a:xfrm>
              <a:off x="4801034" y="4133987"/>
              <a:ext cx="648072" cy="573144"/>
            </a:xfrm>
            <a:prstGeom prst="triangle">
              <a:avLst>
                <a:gd name="adj" fmla="val 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C26BAB9-2996-18B4-60AC-55711C3D372E}"/>
                </a:ext>
              </a:extLst>
            </p:cNvPr>
            <p:cNvGrpSpPr/>
            <p:nvPr/>
          </p:nvGrpSpPr>
          <p:grpSpPr>
            <a:xfrm>
              <a:off x="7020272" y="3811539"/>
              <a:ext cx="1586458" cy="894544"/>
              <a:chOff x="7009695" y="2541758"/>
              <a:chExt cx="1586458" cy="894544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7009695" y="2541758"/>
                <a:ext cx="1586458" cy="887241"/>
                <a:chOff x="7020272" y="5373215"/>
                <a:chExt cx="1586458" cy="887241"/>
              </a:xfrm>
            </p:grpSpPr>
            <p:sp>
              <p:nvSpPr>
                <p:cNvPr id="126" name="Rectangle 125"/>
                <p:cNvSpPr/>
                <p:nvPr/>
              </p:nvSpPr>
              <p:spPr>
                <a:xfrm>
                  <a:off x="7020272" y="5373215"/>
                  <a:ext cx="1586458" cy="8872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29" name="Isosceles Triangle 128"/>
                <p:cNvSpPr/>
                <p:nvPr/>
              </p:nvSpPr>
              <p:spPr>
                <a:xfrm rot="10800000">
                  <a:off x="7668344" y="5373215"/>
                  <a:ext cx="928480" cy="887241"/>
                </a:xfrm>
                <a:prstGeom prst="triangle">
                  <a:avLst>
                    <a:gd name="adj" fmla="val 319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  <a:p>
                  <a:pPr algn="ctr"/>
                  <a:endParaRPr lang="en-GB" dirty="0"/>
                </a:p>
              </p:txBody>
            </p:sp>
          </p:grpSp>
          <p:sp>
            <p:nvSpPr>
              <p:cNvPr id="130" name="TextBox 129"/>
              <p:cNvSpPr txBox="1"/>
              <p:nvPr/>
            </p:nvSpPr>
            <p:spPr>
              <a:xfrm>
                <a:off x="7092280" y="2636912"/>
                <a:ext cx="14762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Amelia          Au-</a:t>
                </a:r>
                <a:r>
                  <a:rPr lang="en-GB" dirty="0" err="1">
                    <a:solidFill>
                      <a:schemeClr val="bg1"/>
                    </a:solidFill>
                  </a:rPr>
                  <a:t>Yeung</a:t>
                </a:r>
                <a:endParaRPr lang="en-GB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Isosceles Triangle 110">
                <a:extLst>
                  <a:ext uri="{FF2B5EF4-FFF2-40B4-BE49-F238E27FC236}">
                    <a16:creationId xmlns:a16="http://schemas.microsoft.com/office/drawing/2014/main" id="{DF55BAC0-D695-E66F-6BE2-D463F113E65D}"/>
                  </a:ext>
                </a:extLst>
              </p:cNvPr>
              <p:cNvSpPr/>
              <p:nvPr/>
            </p:nvSpPr>
            <p:spPr>
              <a:xfrm>
                <a:off x="7009695" y="2863158"/>
                <a:ext cx="648072" cy="573144"/>
              </a:xfrm>
              <a:prstGeom prst="triangle">
                <a:avLst>
                  <a:gd name="adj" fmla="val 0"/>
                </a:avLst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6" name="Isosceles Triangle 121">
              <a:extLst>
                <a:ext uri="{FF2B5EF4-FFF2-40B4-BE49-F238E27FC236}">
                  <a16:creationId xmlns:a16="http://schemas.microsoft.com/office/drawing/2014/main" id="{2E330C08-9277-0C46-C6FB-CEE0E92EE8E2}"/>
                </a:ext>
              </a:extLst>
            </p:cNvPr>
            <p:cNvSpPr/>
            <p:nvPr/>
          </p:nvSpPr>
          <p:spPr>
            <a:xfrm>
              <a:off x="2699128" y="1340873"/>
              <a:ext cx="1064688" cy="902465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2699792" y="1709520"/>
              <a:ext cx="648072" cy="533962"/>
            </a:xfrm>
            <a:prstGeom prst="triangle">
              <a:avLst>
                <a:gd name="adj" fmla="val 0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75949" y="1317757"/>
              <a:ext cx="16671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Susan Foster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Chair of Trustees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496F322-E1FF-B873-0FE3-26B1AE4F12D5}"/>
                </a:ext>
              </a:extLst>
            </p:cNvPr>
            <p:cNvGrpSpPr/>
            <p:nvPr/>
          </p:nvGrpSpPr>
          <p:grpSpPr>
            <a:xfrm>
              <a:off x="6948264" y="1341429"/>
              <a:ext cx="1656184" cy="1200329"/>
              <a:chOff x="7060480" y="3852853"/>
              <a:chExt cx="1656184" cy="1200329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7060480" y="3854592"/>
                <a:ext cx="1656184" cy="92082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2" name="Isosceles Triangle 111"/>
              <p:cNvSpPr/>
              <p:nvPr/>
            </p:nvSpPr>
            <p:spPr>
              <a:xfrm rot="10800000">
                <a:off x="7632340" y="3861048"/>
                <a:ext cx="1080120" cy="866920"/>
              </a:xfrm>
              <a:prstGeom prst="triangle">
                <a:avLst>
                  <a:gd name="adj" fmla="val 0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Isosceles Triangle 117">
                <a:extLst>
                  <a:ext uri="{FF2B5EF4-FFF2-40B4-BE49-F238E27FC236}">
                    <a16:creationId xmlns:a16="http://schemas.microsoft.com/office/drawing/2014/main" id="{FEF29C78-4C52-BA26-64E8-F5B52C250114}"/>
                  </a:ext>
                </a:extLst>
              </p:cNvPr>
              <p:cNvSpPr/>
              <p:nvPr/>
            </p:nvSpPr>
            <p:spPr>
              <a:xfrm>
                <a:off x="7060480" y="4349165"/>
                <a:ext cx="567656" cy="432710"/>
              </a:xfrm>
              <a:prstGeom prst="triangle">
                <a:avLst>
                  <a:gd name="adj" fmla="val 1470"/>
                </a:avLst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7136531" y="3852853"/>
                <a:ext cx="15725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Adam Abbott-Watkins</a:t>
                </a:r>
              </a:p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Co-Vice Chair</a:t>
                </a:r>
              </a:p>
              <a:p>
                <a:pPr algn="ctr"/>
                <a:endParaRPr lang="en-GB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" name="Isosceles Triangle 40">
              <a:extLst>
                <a:ext uri="{FF2B5EF4-FFF2-40B4-BE49-F238E27FC236}">
                  <a16:creationId xmlns:a16="http://schemas.microsoft.com/office/drawing/2014/main" id="{2A7ED3DA-378E-87B6-76D6-3B0035533D1E}"/>
                </a:ext>
              </a:extLst>
            </p:cNvPr>
            <p:cNvSpPr/>
            <p:nvPr/>
          </p:nvSpPr>
          <p:spPr>
            <a:xfrm>
              <a:off x="2691515" y="5411664"/>
              <a:ext cx="1104069" cy="882438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6B25CBD-BF54-376B-6601-F0EA56B5BC36}"/>
                </a:ext>
              </a:extLst>
            </p:cNvPr>
            <p:cNvSpPr txBox="1"/>
            <p:nvPr/>
          </p:nvSpPr>
          <p:spPr>
            <a:xfrm>
              <a:off x="2758941" y="5661248"/>
              <a:ext cx="15970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Katie Fawcett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FBC730A-FABC-B63A-BBF8-7044B50FF12E}"/>
              </a:ext>
            </a:extLst>
          </p:cNvPr>
          <p:cNvSpPr txBox="1"/>
          <p:nvPr/>
        </p:nvSpPr>
        <p:spPr>
          <a:xfrm>
            <a:off x="4716016" y="6237312"/>
            <a:ext cx="20882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Lettings Trustee</a:t>
            </a:r>
          </a:p>
          <a:p>
            <a:r>
              <a:rPr lang="en-GB" sz="1100" dirty="0"/>
              <a:t>Cyber Security Trustee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25C37A-B178-C150-8DD4-6A73D188E6F6}"/>
              </a:ext>
            </a:extLst>
          </p:cNvPr>
          <p:cNvSpPr txBox="1"/>
          <p:nvPr/>
        </p:nvSpPr>
        <p:spPr>
          <a:xfrm>
            <a:off x="521333" y="4767416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Pupil Premium Trustee</a:t>
            </a:r>
          </a:p>
          <a:p>
            <a:r>
              <a:rPr lang="en-GB" sz="1100" dirty="0"/>
              <a:t>Children Looked After Trustee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CBA169-FD5D-D429-B663-116D95B7F984}"/>
              </a:ext>
            </a:extLst>
          </p:cNvPr>
          <p:cNvSpPr/>
          <p:nvPr/>
        </p:nvSpPr>
        <p:spPr>
          <a:xfrm>
            <a:off x="6969234" y="5337297"/>
            <a:ext cx="1656184" cy="890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Isosceles Triangle 134">
            <a:extLst>
              <a:ext uri="{FF2B5EF4-FFF2-40B4-BE49-F238E27FC236}">
                <a16:creationId xmlns:a16="http://schemas.microsoft.com/office/drawing/2014/main" id="{B78AB840-DDD0-1FE5-A010-0184D29991E3}"/>
              </a:ext>
            </a:extLst>
          </p:cNvPr>
          <p:cNvSpPr/>
          <p:nvPr/>
        </p:nvSpPr>
        <p:spPr>
          <a:xfrm rot="10800000">
            <a:off x="7577875" y="5337297"/>
            <a:ext cx="1064689" cy="873217"/>
          </a:xfrm>
          <a:prstGeom prst="triangle">
            <a:avLst>
              <a:gd name="adj" fmla="val 319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5DDC16-07DC-0D4F-1378-18B26228715D}"/>
              </a:ext>
            </a:extLst>
          </p:cNvPr>
          <p:cNvSpPr txBox="1"/>
          <p:nvPr/>
        </p:nvSpPr>
        <p:spPr>
          <a:xfrm>
            <a:off x="7020272" y="5445224"/>
            <a:ext cx="1597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Mark Ashworth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8111</TotalTime>
  <Words>137</Words>
  <Application>Microsoft Macintosh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Moya Tytherleigh</dc:creator>
  <cp:lastModifiedBy>Moya Tytherleigh</cp:lastModifiedBy>
  <cp:revision>116</cp:revision>
  <cp:lastPrinted>2021-09-25T13:24:34Z</cp:lastPrinted>
  <dcterms:created xsi:type="dcterms:W3CDTF">2015-06-05T11:07:45Z</dcterms:created>
  <dcterms:modified xsi:type="dcterms:W3CDTF">2025-05-08T13:33:52Z</dcterms:modified>
</cp:coreProperties>
</file>