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99"/>
  </p:normalViewPr>
  <p:slideViewPr>
    <p:cSldViewPr>
      <p:cViewPr>
        <p:scale>
          <a:sx n="150" d="100"/>
          <a:sy n="150" d="100"/>
        </p:scale>
        <p:origin x="424" y="-2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8F5073-922F-E749-AC75-88A3573989F4}" type="datetimeFigureOut">
              <a:rPr lang="en-US" smtClean="0"/>
              <a:t>9/25/24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306060-630B-304D-AB9F-396A4ADD4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744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306060-630B-304D-AB9F-396A4ADD446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970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BA6-147A-4AC6-925E-55947829FC10}" type="datetimeFigureOut">
              <a:rPr lang="en-GB" smtClean="0"/>
              <a:pPr/>
              <a:t>25/09/2024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4AF3-7352-46C0-A851-809762806A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BA6-147A-4AC6-925E-55947829FC10}" type="datetimeFigureOut">
              <a:rPr lang="en-GB" smtClean="0"/>
              <a:pPr/>
              <a:t>25/09/2024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4AF3-7352-46C0-A851-809762806A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BA6-147A-4AC6-925E-55947829FC10}" type="datetimeFigureOut">
              <a:rPr lang="en-GB" smtClean="0"/>
              <a:pPr/>
              <a:t>25/09/2024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4AF3-7352-46C0-A851-809762806A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BA6-147A-4AC6-925E-55947829FC10}" type="datetimeFigureOut">
              <a:rPr lang="en-GB" smtClean="0"/>
              <a:pPr/>
              <a:t>25/09/2024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4AF3-7352-46C0-A851-809762806A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BA6-147A-4AC6-925E-55947829FC10}" type="datetimeFigureOut">
              <a:rPr lang="en-GB" smtClean="0"/>
              <a:pPr/>
              <a:t>25/09/2024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4AF3-7352-46C0-A851-809762806A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BA6-147A-4AC6-925E-55947829FC10}" type="datetimeFigureOut">
              <a:rPr lang="en-GB" smtClean="0"/>
              <a:pPr/>
              <a:t>25/09/2024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4AF3-7352-46C0-A851-809762806A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BA6-147A-4AC6-925E-55947829FC10}" type="datetimeFigureOut">
              <a:rPr lang="en-GB" smtClean="0"/>
              <a:pPr/>
              <a:t>25/09/2024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4AF3-7352-46C0-A851-809762806A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BA6-147A-4AC6-925E-55947829FC10}" type="datetimeFigureOut">
              <a:rPr lang="en-GB" smtClean="0"/>
              <a:pPr/>
              <a:t>25/09/2024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4AF3-7352-46C0-A851-809762806A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BA6-147A-4AC6-925E-55947829FC10}" type="datetimeFigureOut">
              <a:rPr lang="en-GB" smtClean="0"/>
              <a:pPr/>
              <a:t>25/09/2024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4AF3-7352-46C0-A851-809762806A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BA6-147A-4AC6-925E-55947829FC10}" type="datetimeFigureOut">
              <a:rPr lang="en-GB" smtClean="0"/>
              <a:pPr/>
              <a:t>25/09/2024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4AF3-7352-46C0-A851-809762806A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BA6-147A-4AC6-925E-55947829FC10}" type="datetimeFigureOut">
              <a:rPr lang="en-GB" smtClean="0"/>
              <a:pPr/>
              <a:t>25/09/2024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4AF3-7352-46C0-A851-809762806A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7DDBA6-147A-4AC6-925E-55947829FC10}" type="datetimeFigureOut">
              <a:rPr lang="en-GB" smtClean="0"/>
              <a:pPr/>
              <a:t>25/09/2024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14AF3-7352-46C0-A851-809762806A71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2" name="Group 131"/>
          <p:cNvGrpSpPr/>
          <p:nvPr/>
        </p:nvGrpSpPr>
        <p:grpSpPr>
          <a:xfrm>
            <a:off x="2708577" y="3905350"/>
            <a:ext cx="1669043" cy="873217"/>
            <a:chOff x="2483768" y="4005064"/>
            <a:chExt cx="2031879" cy="1080120"/>
          </a:xfrm>
        </p:grpSpPr>
        <p:sp>
          <p:nvSpPr>
            <p:cNvPr id="133" name="Rectangle 132"/>
            <p:cNvSpPr/>
            <p:nvPr/>
          </p:nvSpPr>
          <p:spPr>
            <a:xfrm>
              <a:off x="2483768" y="4005064"/>
              <a:ext cx="2016224" cy="108012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34" name="Group 133"/>
            <p:cNvGrpSpPr/>
            <p:nvPr/>
          </p:nvGrpSpPr>
          <p:grpSpPr>
            <a:xfrm>
              <a:off x="2571430" y="4005064"/>
              <a:ext cx="1944217" cy="1080120"/>
              <a:chOff x="2571430" y="4005064"/>
              <a:chExt cx="1944217" cy="1080120"/>
            </a:xfrm>
          </p:grpSpPr>
          <p:sp>
            <p:nvSpPr>
              <p:cNvPr id="135" name="Isosceles Triangle 134"/>
              <p:cNvSpPr/>
              <p:nvPr/>
            </p:nvSpPr>
            <p:spPr>
              <a:xfrm rot="10800000">
                <a:off x="3203848" y="4005064"/>
                <a:ext cx="1296144" cy="1080120"/>
              </a:xfrm>
              <a:prstGeom prst="triangle">
                <a:avLst>
                  <a:gd name="adj" fmla="val 319"/>
                </a:avLst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6" name="TextBox 135"/>
              <p:cNvSpPr txBox="1"/>
              <p:nvPr/>
            </p:nvSpPr>
            <p:spPr>
              <a:xfrm>
                <a:off x="2571430" y="4262340"/>
                <a:ext cx="1944217" cy="4568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>
                    <a:solidFill>
                      <a:schemeClr val="bg1"/>
                    </a:solidFill>
                  </a:rPr>
                  <a:t>STAFF TRUSTEE</a:t>
                </a:r>
              </a:p>
            </p:txBody>
          </p:sp>
        </p:grpSp>
      </p:grpSp>
      <p:sp>
        <p:nvSpPr>
          <p:cNvPr id="107" name="TextBox 106"/>
          <p:cNvSpPr txBox="1"/>
          <p:nvPr/>
        </p:nvSpPr>
        <p:spPr>
          <a:xfrm>
            <a:off x="395536" y="6080864"/>
            <a:ext cx="2304256" cy="1215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100" dirty="0"/>
          </a:p>
          <a:p>
            <a:endParaRPr lang="en-GB" sz="1100" dirty="0"/>
          </a:p>
          <a:p>
            <a:endParaRPr lang="en-GB" sz="1100" dirty="0"/>
          </a:p>
          <a:p>
            <a:endParaRPr lang="en-GB" sz="1100" dirty="0"/>
          </a:p>
          <a:p>
            <a:endParaRPr lang="en-GB" sz="1100" dirty="0"/>
          </a:p>
          <a:p>
            <a:endParaRPr lang="en-GB" dirty="0"/>
          </a:p>
        </p:txBody>
      </p:sp>
      <p:sp>
        <p:nvSpPr>
          <p:cNvPr id="115" name="TextBox 114"/>
          <p:cNvSpPr txBox="1"/>
          <p:nvPr/>
        </p:nvSpPr>
        <p:spPr>
          <a:xfrm>
            <a:off x="6961274" y="3404374"/>
            <a:ext cx="2304256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Chair of CAWB Committee</a:t>
            </a:r>
          </a:p>
          <a:p>
            <a:r>
              <a:rPr lang="en-GB" sz="1100" dirty="0"/>
              <a:t>SEND Trustee</a:t>
            </a:r>
          </a:p>
          <a:p>
            <a:endParaRPr lang="en-GB" sz="1100" dirty="0"/>
          </a:p>
          <a:p>
            <a:endParaRPr lang="en-GB" dirty="0"/>
          </a:p>
        </p:txBody>
      </p:sp>
      <p:sp>
        <p:nvSpPr>
          <p:cNvPr id="26" name="TextBox 25"/>
          <p:cNvSpPr txBox="1"/>
          <p:nvPr/>
        </p:nvSpPr>
        <p:spPr>
          <a:xfrm>
            <a:off x="179512" y="107340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Cleves School Trustees’ Roles and Responsibilities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467544" y="3284984"/>
            <a:ext cx="2088232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Chair of Resources Committee</a:t>
            </a:r>
          </a:p>
          <a:p>
            <a:r>
              <a:rPr lang="en-GB" sz="1100" dirty="0"/>
              <a:t>Lettings Trustee</a:t>
            </a:r>
          </a:p>
          <a:p>
            <a:r>
              <a:rPr lang="en-GB" sz="1100" dirty="0"/>
              <a:t>Cyber Security Trustee</a:t>
            </a:r>
          </a:p>
          <a:p>
            <a:endParaRPr lang="en-GB" sz="1100" dirty="0"/>
          </a:p>
          <a:p>
            <a:endParaRPr lang="en-GB" dirty="0"/>
          </a:p>
        </p:txBody>
      </p:sp>
      <p:sp>
        <p:nvSpPr>
          <p:cNvPr id="82" name="TextBox 81"/>
          <p:cNvSpPr txBox="1"/>
          <p:nvPr/>
        </p:nvSpPr>
        <p:spPr>
          <a:xfrm>
            <a:off x="2627784" y="3284984"/>
            <a:ext cx="23042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Chair of PPP Committee</a:t>
            </a:r>
          </a:p>
          <a:p>
            <a:r>
              <a:rPr lang="en-GB" sz="1100" dirty="0"/>
              <a:t>Chair of Admissions Committee</a:t>
            </a:r>
          </a:p>
          <a:p>
            <a:r>
              <a:rPr lang="en-GB" sz="1100" dirty="0"/>
              <a:t>Child Protection Trustee</a:t>
            </a:r>
            <a:endParaRPr lang="en-GB" dirty="0"/>
          </a:p>
          <a:p>
            <a:endParaRPr lang="en-GB" sz="1100" dirty="0"/>
          </a:p>
        </p:txBody>
      </p:sp>
      <p:sp>
        <p:nvSpPr>
          <p:cNvPr id="7" name="Rectangle 6"/>
          <p:cNvSpPr/>
          <p:nvPr/>
        </p:nvSpPr>
        <p:spPr>
          <a:xfrm>
            <a:off x="526673" y="2454527"/>
            <a:ext cx="1656184" cy="887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0" name="Isosceles Triangle 19"/>
          <p:cNvSpPr/>
          <p:nvPr/>
        </p:nvSpPr>
        <p:spPr>
          <a:xfrm>
            <a:off x="526673" y="2454527"/>
            <a:ext cx="1064690" cy="887241"/>
          </a:xfrm>
          <a:prstGeom prst="triangle">
            <a:avLst>
              <a:gd name="adj" fmla="val 319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Rectangle 68"/>
          <p:cNvSpPr/>
          <p:nvPr/>
        </p:nvSpPr>
        <p:spPr>
          <a:xfrm>
            <a:off x="2686913" y="2454527"/>
            <a:ext cx="1656184" cy="887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0" name="Isosceles Triangle 89"/>
          <p:cNvSpPr/>
          <p:nvPr/>
        </p:nvSpPr>
        <p:spPr>
          <a:xfrm>
            <a:off x="2686913" y="2495510"/>
            <a:ext cx="1008112" cy="835991"/>
          </a:xfrm>
          <a:prstGeom prst="triangle">
            <a:avLst>
              <a:gd name="adj" fmla="val 0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TextBox 27"/>
          <p:cNvSpPr txBox="1"/>
          <p:nvPr/>
        </p:nvSpPr>
        <p:spPr>
          <a:xfrm>
            <a:off x="526673" y="2598543"/>
            <a:ext cx="15970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 Elaine Jones</a:t>
            </a:r>
          </a:p>
        </p:txBody>
      </p:sp>
      <p:sp>
        <p:nvSpPr>
          <p:cNvPr id="78" name="Rectangle 77"/>
          <p:cNvSpPr/>
          <p:nvPr/>
        </p:nvSpPr>
        <p:spPr>
          <a:xfrm>
            <a:off x="7020272" y="188640"/>
            <a:ext cx="1656184" cy="88724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Moya Tytherleigh</a:t>
            </a:r>
          </a:p>
          <a:p>
            <a:pPr algn="ctr"/>
            <a:r>
              <a:rPr lang="en-GB" sz="1600" dirty="0">
                <a:solidFill>
                  <a:schemeClr val="tx1"/>
                </a:solidFill>
              </a:rPr>
              <a:t>Clerk to Trustees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4786433" y="1325666"/>
            <a:ext cx="1656184" cy="923330"/>
            <a:chOff x="4788024" y="921494"/>
            <a:chExt cx="1656184" cy="923330"/>
          </a:xfrm>
        </p:grpSpPr>
        <p:sp>
          <p:nvSpPr>
            <p:cNvPr id="98" name="Rectangle 97"/>
            <p:cNvSpPr/>
            <p:nvPr/>
          </p:nvSpPr>
          <p:spPr>
            <a:xfrm>
              <a:off x="4788024" y="921494"/>
              <a:ext cx="1656184" cy="92332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3" name="Isosceles Triangle 102"/>
            <p:cNvSpPr/>
            <p:nvPr/>
          </p:nvSpPr>
          <p:spPr>
            <a:xfrm>
              <a:off x="4788024" y="957583"/>
              <a:ext cx="1064690" cy="887241"/>
            </a:xfrm>
            <a:prstGeom prst="triangle">
              <a:avLst>
                <a:gd name="adj" fmla="val 319"/>
              </a:avLst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9" name="Isosceles Triangle 98"/>
            <p:cNvSpPr/>
            <p:nvPr/>
          </p:nvSpPr>
          <p:spPr>
            <a:xfrm rot="10800000">
              <a:off x="5364088" y="921494"/>
              <a:ext cx="1064690" cy="887241"/>
            </a:xfrm>
            <a:prstGeom prst="triangle">
              <a:avLst>
                <a:gd name="adj" fmla="val 319"/>
              </a:avLst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  <a:p>
              <a:pPr algn="ctr"/>
              <a:endParaRPr lang="en-GB" dirty="0"/>
            </a:p>
          </p:txBody>
        </p:sp>
        <p:sp>
          <p:nvSpPr>
            <p:cNvPr id="101" name="Isosceles Triangle 100"/>
            <p:cNvSpPr/>
            <p:nvPr/>
          </p:nvSpPr>
          <p:spPr>
            <a:xfrm>
              <a:off x="4788024" y="1268760"/>
              <a:ext cx="648072" cy="573144"/>
            </a:xfrm>
            <a:prstGeom prst="triangle">
              <a:avLst>
                <a:gd name="adj" fmla="val 0"/>
              </a:avLst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4788024" y="1054477"/>
              <a:ext cx="16561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Jim Usher</a:t>
              </a:r>
            </a:p>
            <a:p>
              <a:pPr algn="ctr"/>
              <a:r>
                <a:rPr lang="en-GB" dirty="0">
                  <a:solidFill>
                    <a:schemeClr val="bg1"/>
                  </a:solidFill>
                </a:rPr>
                <a:t> Headteacher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251520" y="476672"/>
            <a:ext cx="1728192" cy="1656184"/>
            <a:chOff x="395536" y="692696"/>
            <a:chExt cx="1728192" cy="1656184"/>
          </a:xfrm>
        </p:grpSpPr>
        <p:sp>
          <p:nvSpPr>
            <p:cNvPr id="74" name="Isosceles Triangle 73"/>
            <p:cNvSpPr/>
            <p:nvPr/>
          </p:nvSpPr>
          <p:spPr>
            <a:xfrm>
              <a:off x="395536" y="692696"/>
              <a:ext cx="216024" cy="216024"/>
            </a:xfrm>
            <a:prstGeom prst="triangle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Isosceles Triangle 74"/>
            <p:cNvSpPr/>
            <p:nvPr/>
          </p:nvSpPr>
          <p:spPr>
            <a:xfrm>
              <a:off x="395536" y="1052736"/>
              <a:ext cx="216024" cy="216024"/>
            </a:xfrm>
            <a:prstGeom prst="triangle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Isosceles Triangle 75"/>
            <p:cNvSpPr/>
            <p:nvPr/>
          </p:nvSpPr>
          <p:spPr>
            <a:xfrm>
              <a:off x="395536" y="1412776"/>
              <a:ext cx="216024" cy="216024"/>
            </a:xfrm>
            <a:prstGeom prst="triangle">
              <a:avLst/>
            </a:prstGeom>
            <a:solidFill>
              <a:schemeClr val="accent4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611560" y="692697"/>
              <a:ext cx="1512168" cy="538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100" dirty="0"/>
                <a:t>Resources Committee</a:t>
              </a:r>
            </a:p>
            <a:p>
              <a:endParaRPr lang="en-GB" dirty="0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611560" y="1090190"/>
              <a:ext cx="1512168" cy="538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100" dirty="0"/>
                <a:t>CA and WB Committee</a:t>
              </a:r>
            </a:p>
            <a:p>
              <a:endParaRPr lang="en-GB" dirty="0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611560" y="1450230"/>
              <a:ext cx="1512168" cy="538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100" dirty="0"/>
                <a:t>P,P and P Committee</a:t>
              </a:r>
            </a:p>
            <a:p>
              <a:endParaRPr lang="en-GB" dirty="0"/>
            </a:p>
          </p:txBody>
        </p:sp>
        <p:sp>
          <p:nvSpPr>
            <p:cNvPr id="92" name="Isosceles Triangle 91"/>
            <p:cNvSpPr/>
            <p:nvPr/>
          </p:nvSpPr>
          <p:spPr>
            <a:xfrm>
              <a:off x="395536" y="1772816"/>
              <a:ext cx="216024" cy="216024"/>
            </a:xfrm>
            <a:prstGeom prst="triangle">
              <a:avLst/>
            </a:prstGeom>
            <a:solidFill>
              <a:schemeClr val="bg2">
                <a:lumMod val="2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611560" y="1810270"/>
              <a:ext cx="1512168" cy="538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100" dirty="0"/>
                <a:t>Admissions Committee</a:t>
              </a:r>
            </a:p>
            <a:p>
              <a:endParaRPr lang="en-GB" dirty="0"/>
            </a:p>
          </p:txBody>
        </p:sp>
        <p:sp>
          <p:nvSpPr>
            <p:cNvPr id="89" name="Isosceles Triangle 88"/>
            <p:cNvSpPr/>
            <p:nvPr/>
          </p:nvSpPr>
          <p:spPr>
            <a:xfrm>
              <a:off x="395536" y="2132856"/>
              <a:ext cx="216024" cy="216024"/>
            </a:xfrm>
            <a:prstGeom prst="triangl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96" name="TextBox 95"/>
          <p:cNvSpPr txBox="1"/>
          <p:nvPr/>
        </p:nvSpPr>
        <p:spPr>
          <a:xfrm>
            <a:off x="467544" y="1916832"/>
            <a:ext cx="2232248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Head Teachers Performance Panel</a:t>
            </a:r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2699792" y="1307378"/>
            <a:ext cx="1656184" cy="9233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7" name="Isosceles Triangle 96"/>
          <p:cNvSpPr/>
          <p:nvPr/>
        </p:nvSpPr>
        <p:spPr>
          <a:xfrm rot="10800000">
            <a:off x="3779912" y="1307378"/>
            <a:ext cx="576064" cy="527200"/>
          </a:xfrm>
          <a:prstGeom prst="triangle">
            <a:avLst>
              <a:gd name="adj" fmla="val 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  <a:p>
            <a:pPr algn="ctr"/>
            <a:endParaRPr lang="en-GB" dirty="0"/>
          </a:p>
        </p:txBody>
      </p:sp>
      <p:sp>
        <p:nvSpPr>
          <p:cNvPr id="30" name="TextBox 29"/>
          <p:cNvSpPr txBox="1"/>
          <p:nvPr/>
        </p:nvSpPr>
        <p:spPr>
          <a:xfrm>
            <a:off x="4906302" y="2742559"/>
            <a:ext cx="15970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Harriet Naylor</a:t>
            </a:r>
          </a:p>
        </p:txBody>
      </p:sp>
      <p:sp>
        <p:nvSpPr>
          <p:cNvPr id="118" name="Isosceles Triangle 117"/>
          <p:cNvSpPr/>
          <p:nvPr/>
        </p:nvSpPr>
        <p:spPr>
          <a:xfrm>
            <a:off x="539552" y="2780928"/>
            <a:ext cx="576064" cy="547959"/>
          </a:xfrm>
          <a:prstGeom prst="triangle">
            <a:avLst>
              <a:gd name="adj" fmla="val 0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1" name="Isosceles Triangle 90"/>
          <p:cNvSpPr/>
          <p:nvPr/>
        </p:nvSpPr>
        <p:spPr>
          <a:xfrm>
            <a:off x="2699792" y="2780928"/>
            <a:ext cx="648072" cy="573144"/>
          </a:xfrm>
          <a:prstGeom prst="triangle">
            <a:avLst>
              <a:gd name="adj" fmla="val 0"/>
            </a:avLst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TextBox 71"/>
          <p:cNvSpPr txBox="1"/>
          <p:nvPr/>
        </p:nvSpPr>
        <p:spPr>
          <a:xfrm>
            <a:off x="2699792" y="2433662"/>
            <a:ext cx="15970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Doris </a:t>
            </a:r>
          </a:p>
          <a:p>
            <a:pPr algn="ctr"/>
            <a:r>
              <a:rPr lang="en-GB" dirty="0">
                <a:solidFill>
                  <a:schemeClr val="bg1"/>
                </a:solidFill>
              </a:rPr>
              <a:t>Neville-Davies</a:t>
            </a:r>
          </a:p>
          <a:p>
            <a:pPr algn="ctr"/>
            <a:r>
              <a:rPr lang="en-GB" dirty="0">
                <a:solidFill>
                  <a:schemeClr val="bg1"/>
                </a:solidFill>
              </a:rPr>
              <a:t>Co- Vice-Chair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2627784" y="2204864"/>
            <a:ext cx="23042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PAMS Trustee</a:t>
            </a:r>
          </a:p>
        </p:txBody>
      </p:sp>
      <p:grpSp>
        <p:nvGrpSpPr>
          <p:cNvPr id="120" name="Group 119"/>
          <p:cNvGrpSpPr/>
          <p:nvPr/>
        </p:nvGrpSpPr>
        <p:grpSpPr>
          <a:xfrm>
            <a:off x="4788024" y="2498657"/>
            <a:ext cx="1666762" cy="1218375"/>
            <a:chOff x="6804247" y="2420888"/>
            <a:chExt cx="2029104" cy="1314046"/>
          </a:xfrm>
        </p:grpSpPr>
        <p:sp>
          <p:nvSpPr>
            <p:cNvPr id="121" name="Rectangle 120"/>
            <p:cNvSpPr/>
            <p:nvPr/>
          </p:nvSpPr>
          <p:spPr>
            <a:xfrm>
              <a:off x="6817127" y="2420888"/>
              <a:ext cx="2016224" cy="97333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22" name="Isosceles Triangle 121"/>
            <p:cNvSpPr/>
            <p:nvPr/>
          </p:nvSpPr>
          <p:spPr>
            <a:xfrm>
              <a:off x="6804247" y="2420890"/>
              <a:ext cx="1296143" cy="973330"/>
            </a:xfrm>
            <a:prstGeom prst="triangle">
              <a:avLst>
                <a:gd name="adj" fmla="val 319"/>
              </a:avLst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6876257" y="2539934"/>
              <a:ext cx="1944216" cy="1195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Natalie Holland </a:t>
              </a:r>
            </a:p>
            <a:p>
              <a:pPr algn="ctr"/>
              <a:endParaRPr lang="en-GB" sz="1600" dirty="0">
                <a:solidFill>
                  <a:schemeClr val="bg1"/>
                </a:solidFill>
              </a:endParaRPr>
            </a:p>
            <a:p>
              <a:pPr algn="ctr"/>
              <a:endParaRPr lang="en-GB" sz="1400" dirty="0">
                <a:solidFill>
                  <a:schemeClr val="bg1"/>
                </a:solidFill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4716016" y="3356992"/>
            <a:ext cx="117371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200" dirty="0"/>
              <a:t>Training Trustee</a:t>
            </a:r>
          </a:p>
        </p:txBody>
      </p:sp>
      <p:grpSp>
        <p:nvGrpSpPr>
          <p:cNvPr id="59" name="Group 58"/>
          <p:cNvGrpSpPr/>
          <p:nvPr/>
        </p:nvGrpSpPr>
        <p:grpSpPr>
          <a:xfrm>
            <a:off x="4716016" y="3835080"/>
            <a:ext cx="1779366" cy="890064"/>
            <a:chOff x="4549291" y="4005064"/>
            <a:chExt cx="2199968" cy="1080120"/>
          </a:xfrm>
        </p:grpSpPr>
        <p:grpSp>
          <p:nvGrpSpPr>
            <p:cNvPr id="51" name="Group 50"/>
            <p:cNvGrpSpPr/>
            <p:nvPr/>
          </p:nvGrpSpPr>
          <p:grpSpPr>
            <a:xfrm>
              <a:off x="4644008" y="4005064"/>
              <a:ext cx="2041982" cy="1080120"/>
              <a:chOff x="4644008" y="4005064"/>
              <a:chExt cx="2041982" cy="1080120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4669766" y="4005064"/>
                <a:ext cx="2016224" cy="108012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41" name="Isosceles Triangle 40"/>
              <p:cNvSpPr/>
              <p:nvPr/>
            </p:nvSpPr>
            <p:spPr>
              <a:xfrm>
                <a:off x="4644008" y="4005064"/>
                <a:ext cx="1296144" cy="1080120"/>
              </a:xfrm>
              <a:prstGeom prst="triangle">
                <a:avLst>
                  <a:gd name="adj" fmla="val 319"/>
                </a:avLst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35" name="TextBox 34"/>
            <p:cNvSpPr txBox="1"/>
            <p:nvPr/>
          </p:nvSpPr>
          <p:spPr>
            <a:xfrm>
              <a:off x="4549291" y="4298346"/>
              <a:ext cx="2199968" cy="7843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Terence Ngai</a:t>
              </a:r>
            </a:p>
            <a:p>
              <a:pPr algn="ctr"/>
              <a:endParaRPr lang="en-GB" dirty="0">
                <a:solidFill>
                  <a:schemeClr val="bg1"/>
                </a:solidFill>
              </a:endParaRPr>
            </a:p>
          </p:txBody>
        </p:sp>
      </p:grpSp>
      <p:sp>
        <p:nvSpPr>
          <p:cNvPr id="108" name="TextBox 107"/>
          <p:cNvSpPr txBox="1"/>
          <p:nvPr/>
        </p:nvSpPr>
        <p:spPr>
          <a:xfrm>
            <a:off x="4716016" y="4532361"/>
            <a:ext cx="2304256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100" dirty="0"/>
          </a:p>
          <a:p>
            <a:endParaRPr lang="en-GB" sz="1100" dirty="0"/>
          </a:p>
          <a:p>
            <a:endParaRPr lang="en-GB" sz="1100" dirty="0"/>
          </a:p>
          <a:p>
            <a:endParaRPr lang="en-GB" sz="1100" dirty="0"/>
          </a:p>
          <a:p>
            <a:endParaRPr lang="en-GB" dirty="0"/>
          </a:p>
        </p:txBody>
      </p:sp>
      <p:sp>
        <p:nvSpPr>
          <p:cNvPr id="110" name="Rectangle 109"/>
          <p:cNvSpPr/>
          <p:nvPr/>
        </p:nvSpPr>
        <p:spPr>
          <a:xfrm>
            <a:off x="7060480" y="3908500"/>
            <a:ext cx="1656184" cy="8669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2" name="Isosceles Triangle 111"/>
          <p:cNvSpPr/>
          <p:nvPr/>
        </p:nvSpPr>
        <p:spPr>
          <a:xfrm rot="10800000">
            <a:off x="7632340" y="3916766"/>
            <a:ext cx="1080120" cy="866920"/>
          </a:xfrm>
          <a:prstGeom prst="triangle">
            <a:avLst>
              <a:gd name="adj" fmla="val 0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Rectangle 83"/>
          <p:cNvSpPr/>
          <p:nvPr/>
        </p:nvSpPr>
        <p:spPr>
          <a:xfrm>
            <a:off x="539552" y="5373216"/>
            <a:ext cx="1625514" cy="8650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3" name="Rectangle 82"/>
          <p:cNvSpPr/>
          <p:nvPr/>
        </p:nvSpPr>
        <p:spPr>
          <a:xfrm>
            <a:off x="4764245" y="4739358"/>
            <a:ext cx="1664238" cy="6001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100" dirty="0"/>
              <a:t>Data Trustee</a:t>
            </a:r>
          </a:p>
          <a:p>
            <a:r>
              <a:rPr lang="en-GB" sz="1100" dirty="0"/>
              <a:t>Health and Safety Trustee</a:t>
            </a:r>
          </a:p>
          <a:p>
            <a:r>
              <a:rPr lang="en-GB" sz="1100" dirty="0"/>
              <a:t> 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77EABC91-1991-8887-6947-B5D46010DCF6}"/>
              </a:ext>
            </a:extLst>
          </p:cNvPr>
          <p:cNvGrpSpPr/>
          <p:nvPr/>
        </p:nvGrpSpPr>
        <p:grpSpPr>
          <a:xfrm>
            <a:off x="7020272" y="1314347"/>
            <a:ext cx="1656184" cy="962526"/>
            <a:chOff x="7020272" y="3861048"/>
            <a:chExt cx="1656184" cy="866919"/>
          </a:xfrm>
        </p:grpSpPr>
        <p:sp>
          <p:nvSpPr>
            <p:cNvPr id="87" name="Rectangle 86"/>
            <p:cNvSpPr/>
            <p:nvPr/>
          </p:nvSpPr>
          <p:spPr>
            <a:xfrm>
              <a:off x="7020272" y="3861048"/>
              <a:ext cx="1656184" cy="8669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4" name="Isosceles Triangle 103"/>
            <p:cNvSpPr/>
            <p:nvPr/>
          </p:nvSpPr>
          <p:spPr>
            <a:xfrm rot="10800000">
              <a:off x="7668344" y="3861048"/>
              <a:ext cx="1008112" cy="794913"/>
            </a:xfrm>
            <a:prstGeom prst="triangle">
              <a:avLst>
                <a:gd name="adj" fmla="val 0"/>
              </a:avLst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7092280" y="4135897"/>
              <a:ext cx="1567460" cy="3326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Jim Graham</a:t>
              </a:r>
            </a:p>
          </p:txBody>
        </p:sp>
        <p:sp>
          <p:nvSpPr>
            <p:cNvPr id="106" name="Isosceles Triangle 105"/>
            <p:cNvSpPr/>
            <p:nvPr/>
          </p:nvSpPr>
          <p:spPr>
            <a:xfrm rot="10800000">
              <a:off x="8100392" y="3861048"/>
              <a:ext cx="576064" cy="527200"/>
            </a:xfrm>
            <a:prstGeom prst="triangle">
              <a:avLst>
                <a:gd name="adj" fmla="val 0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  <a:p>
              <a:pPr algn="ctr"/>
              <a:endParaRPr lang="en-GB" dirty="0"/>
            </a:p>
          </p:txBody>
        </p:sp>
      </p:grpSp>
      <p:sp>
        <p:nvSpPr>
          <p:cNvPr id="95" name="TextBox 94"/>
          <p:cNvSpPr txBox="1"/>
          <p:nvPr/>
        </p:nvSpPr>
        <p:spPr>
          <a:xfrm>
            <a:off x="6948264" y="4831488"/>
            <a:ext cx="23042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Vice Chair of CAWB Committee</a:t>
            </a:r>
          </a:p>
          <a:p>
            <a:r>
              <a:rPr lang="en-GB" sz="1100" dirty="0"/>
              <a:t>Vice Chair of PPP Committee</a:t>
            </a:r>
          </a:p>
          <a:p>
            <a:r>
              <a:rPr lang="en-GB" sz="1100" dirty="0"/>
              <a:t>Pupil Premium Trustee</a:t>
            </a:r>
          </a:p>
          <a:p>
            <a:r>
              <a:rPr lang="en-GB" sz="1100" dirty="0"/>
              <a:t>Looked After Children Trustee</a:t>
            </a:r>
          </a:p>
        </p:txBody>
      </p:sp>
      <p:sp>
        <p:nvSpPr>
          <p:cNvPr id="109" name="Isosceles Triangle 108"/>
          <p:cNvSpPr/>
          <p:nvPr/>
        </p:nvSpPr>
        <p:spPr>
          <a:xfrm rot="10800000">
            <a:off x="1115616" y="5373216"/>
            <a:ext cx="1064689" cy="873217"/>
          </a:xfrm>
          <a:prstGeom prst="triangle">
            <a:avLst>
              <a:gd name="adj" fmla="val 319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2" name="TextBox 141"/>
          <p:cNvSpPr txBox="1"/>
          <p:nvPr/>
        </p:nvSpPr>
        <p:spPr>
          <a:xfrm>
            <a:off x="467544" y="6093296"/>
            <a:ext cx="165618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en-GB" sz="1100" dirty="0"/>
            </a:br>
            <a:r>
              <a:rPr lang="en-GB" sz="1100" dirty="0"/>
              <a:t>Positive Mental Health &amp; Wellbeing Trustee</a:t>
            </a:r>
          </a:p>
        </p:txBody>
      </p:sp>
      <p:sp>
        <p:nvSpPr>
          <p:cNvPr id="111" name="Isosceles Triangle 110"/>
          <p:cNvSpPr/>
          <p:nvPr/>
        </p:nvSpPr>
        <p:spPr>
          <a:xfrm>
            <a:off x="539552" y="5661248"/>
            <a:ext cx="648072" cy="573144"/>
          </a:xfrm>
          <a:prstGeom prst="triangle">
            <a:avLst>
              <a:gd name="adj" fmla="val 0"/>
            </a:avLst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" name="TextBox 93"/>
          <p:cNvSpPr txBox="1"/>
          <p:nvPr/>
        </p:nvSpPr>
        <p:spPr>
          <a:xfrm>
            <a:off x="467544" y="4634797"/>
            <a:ext cx="2304256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100" dirty="0"/>
          </a:p>
          <a:p>
            <a:r>
              <a:rPr lang="en-GB" sz="1100" dirty="0"/>
              <a:t>Safeguarding Trustee</a:t>
            </a:r>
          </a:p>
          <a:p>
            <a:endParaRPr lang="en-GB" sz="1100" dirty="0"/>
          </a:p>
          <a:p>
            <a:endParaRPr lang="en-GB" dirty="0"/>
          </a:p>
        </p:txBody>
      </p:sp>
      <p:sp>
        <p:nvSpPr>
          <p:cNvPr id="144" name="TextBox 143"/>
          <p:cNvSpPr txBox="1"/>
          <p:nvPr/>
        </p:nvSpPr>
        <p:spPr>
          <a:xfrm>
            <a:off x="2555776" y="6093296"/>
            <a:ext cx="23042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en-GB" sz="1100" dirty="0"/>
            </a:br>
            <a:endParaRPr lang="en-GB" sz="1100" dirty="0"/>
          </a:p>
        </p:txBody>
      </p:sp>
      <p:sp>
        <p:nvSpPr>
          <p:cNvPr id="116" name="TextBox 115"/>
          <p:cNvSpPr txBox="1"/>
          <p:nvPr/>
        </p:nvSpPr>
        <p:spPr>
          <a:xfrm>
            <a:off x="539552" y="5589240"/>
            <a:ext cx="15970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Pete Matthew</a:t>
            </a:r>
          </a:p>
        </p:txBody>
      </p:sp>
      <p:grpSp>
        <p:nvGrpSpPr>
          <p:cNvPr id="124" name="Group 123"/>
          <p:cNvGrpSpPr/>
          <p:nvPr/>
        </p:nvGrpSpPr>
        <p:grpSpPr>
          <a:xfrm>
            <a:off x="7020272" y="2541758"/>
            <a:ext cx="1702185" cy="887242"/>
            <a:chOff x="7030849" y="5373215"/>
            <a:chExt cx="1702185" cy="887242"/>
          </a:xfrm>
        </p:grpSpPr>
        <p:sp>
          <p:nvSpPr>
            <p:cNvPr id="126" name="Rectangle 125"/>
            <p:cNvSpPr/>
            <p:nvPr/>
          </p:nvSpPr>
          <p:spPr>
            <a:xfrm>
              <a:off x="7030849" y="5373215"/>
              <a:ext cx="1656184" cy="8872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29" name="Isosceles Triangle 128"/>
            <p:cNvSpPr/>
            <p:nvPr/>
          </p:nvSpPr>
          <p:spPr>
            <a:xfrm rot="10800000">
              <a:off x="7668344" y="5373216"/>
              <a:ext cx="1064690" cy="887241"/>
            </a:xfrm>
            <a:prstGeom prst="triangle">
              <a:avLst>
                <a:gd name="adj" fmla="val 319"/>
              </a:avLst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  <a:p>
              <a:pPr algn="ctr"/>
              <a:endParaRPr lang="en-GB" dirty="0"/>
            </a:p>
          </p:txBody>
        </p:sp>
      </p:grpSp>
      <p:sp>
        <p:nvSpPr>
          <p:cNvPr id="130" name="TextBox 129"/>
          <p:cNvSpPr txBox="1"/>
          <p:nvPr/>
        </p:nvSpPr>
        <p:spPr>
          <a:xfrm>
            <a:off x="7092280" y="2636912"/>
            <a:ext cx="1567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Amelia          Au-</a:t>
            </a:r>
            <a:r>
              <a:rPr lang="en-GB" dirty="0" err="1">
                <a:solidFill>
                  <a:schemeClr val="bg1"/>
                </a:solidFill>
              </a:rPr>
              <a:t>Yeung</a:t>
            </a:r>
            <a:endParaRPr lang="en-GB" dirty="0">
              <a:solidFill>
                <a:schemeClr val="bg1"/>
              </a:solidFill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876B4FC6-1B94-462C-EABD-7E8A1CA8D8DF}"/>
              </a:ext>
            </a:extLst>
          </p:cNvPr>
          <p:cNvGrpSpPr/>
          <p:nvPr/>
        </p:nvGrpSpPr>
        <p:grpSpPr>
          <a:xfrm>
            <a:off x="526692" y="3914135"/>
            <a:ext cx="1694351" cy="873217"/>
            <a:chOff x="2437304" y="4005064"/>
            <a:chExt cx="2062688" cy="108012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D89390A9-D409-FD44-0B4B-02D581B85352}"/>
                </a:ext>
              </a:extLst>
            </p:cNvPr>
            <p:cNvSpPr/>
            <p:nvPr/>
          </p:nvSpPr>
          <p:spPr>
            <a:xfrm>
              <a:off x="2483768" y="4005064"/>
              <a:ext cx="2016224" cy="108012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D135DFE7-ECE0-47DC-886C-C859969DB951}"/>
                </a:ext>
              </a:extLst>
            </p:cNvPr>
            <p:cNvGrpSpPr/>
            <p:nvPr/>
          </p:nvGrpSpPr>
          <p:grpSpPr>
            <a:xfrm>
              <a:off x="2437304" y="4005064"/>
              <a:ext cx="2062688" cy="1080120"/>
              <a:chOff x="2437304" y="4005064"/>
              <a:chExt cx="2062688" cy="1080120"/>
            </a:xfrm>
          </p:grpSpPr>
          <p:sp>
            <p:nvSpPr>
              <p:cNvPr id="12" name="Isosceles Triangle 139">
                <a:extLst>
                  <a:ext uri="{FF2B5EF4-FFF2-40B4-BE49-F238E27FC236}">
                    <a16:creationId xmlns:a16="http://schemas.microsoft.com/office/drawing/2014/main" id="{C301F48A-E27B-A1B4-AACB-411F9D3747AA}"/>
                  </a:ext>
                </a:extLst>
              </p:cNvPr>
              <p:cNvSpPr/>
              <p:nvPr/>
            </p:nvSpPr>
            <p:spPr>
              <a:xfrm rot="10800000">
                <a:off x="3203848" y="4005064"/>
                <a:ext cx="1296144" cy="1080120"/>
              </a:xfrm>
              <a:prstGeom prst="triangle">
                <a:avLst>
                  <a:gd name="adj" fmla="val 319"/>
                </a:avLst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D9F3E7E4-6D13-5BBA-5842-0CC4AE7831E2}"/>
                  </a:ext>
                </a:extLst>
              </p:cNvPr>
              <p:cNvSpPr txBox="1"/>
              <p:nvPr/>
            </p:nvSpPr>
            <p:spPr>
              <a:xfrm>
                <a:off x="2437304" y="4262340"/>
                <a:ext cx="1944217" cy="4568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>
                    <a:solidFill>
                      <a:schemeClr val="bg1"/>
                    </a:solidFill>
                  </a:rPr>
                  <a:t>Emma Bird</a:t>
                </a:r>
              </a:p>
            </p:txBody>
          </p:sp>
        </p:grp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70630068-FC5D-6A7F-EF1C-AB12D080E570}"/>
              </a:ext>
            </a:extLst>
          </p:cNvPr>
          <p:cNvSpPr txBox="1"/>
          <p:nvPr/>
        </p:nvSpPr>
        <p:spPr>
          <a:xfrm>
            <a:off x="4734086" y="5445224"/>
            <a:ext cx="2304256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100" dirty="0"/>
          </a:p>
          <a:p>
            <a:endParaRPr lang="en-GB" sz="1100" dirty="0"/>
          </a:p>
          <a:p>
            <a:endParaRPr lang="en-GB" sz="1100" dirty="0"/>
          </a:p>
          <a:p>
            <a:endParaRPr lang="en-GB" sz="1100" dirty="0"/>
          </a:p>
          <a:p>
            <a:endParaRPr lang="en-GB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5ADEDC0-1DBA-DA6F-7C1F-B67F295A5370}"/>
              </a:ext>
            </a:extLst>
          </p:cNvPr>
          <p:cNvSpPr/>
          <p:nvPr/>
        </p:nvSpPr>
        <p:spPr>
          <a:xfrm>
            <a:off x="4806094" y="5337297"/>
            <a:ext cx="1656184" cy="909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1" name="Isosceles Triangle 40">
            <a:extLst>
              <a:ext uri="{FF2B5EF4-FFF2-40B4-BE49-F238E27FC236}">
                <a16:creationId xmlns:a16="http://schemas.microsoft.com/office/drawing/2014/main" id="{613FE717-E5F5-603D-04BB-961A7DF1A606}"/>
              </a:ext>
            </a:extLst>
          </p:cNvPr>
          <p:cNvSpPr/>
          <p:nvPr/>
        </p:nvSpPr>
        <p:spPr>
          <a:xfrm>
            <a:off x="4785666" y="5351954"/>
            <a:ext cx="1104069" cy="882438"/>
          </a:xfrm>
          <a:prstGeom prst="triangle">
            <a:avLst>
              <a:gd name="adj" fmla="val 319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62BFBF0-B451-D175-C36B-7770BFDD8D01}"/>
              </a:ext>
            </a:extLst>
          </p:cNvPr>
          <p:cNvSpPr txBox="1"/>
          <p:nvPr/>
        </p:nvSpPr>
        <p:spPr>
          <a:xfrm>
            <a:off x="4807181" y="5573575"/>
            <a:ext cx="15970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VACANCY</a:t>
            </a:r>
          </a:p>
        </p:txBody>
      </p:sp>
      <p:sp>
        <p:nvSpPr>
          <p:cNvPr id="32" name="Isosceles Triangle 110">
            <a:extLst>
              <a:ext uri="{FF2B5EF4-FFF2-40B4-BE49-F238E27FC236}">
                <a16:creationId xmlns:a16="http://schemas.microsoft.com/office/drawing/2014/main" id="{2448675A-F211-6BED-15A9-E28FE01BE77B}"/>
              </a:ext>
            </a:extLst>
          </p:cNvPr>
          <p:cNvSpPr/>
          <p:nvPr/>
        </p:nvSpPr>
        <p:spPr>
          <a:xfrm>
            <a:off x="4801034" y="4133987"/>
            <a:ext cx="648072" cy="573144"/>
          </a:xfrm>
          <a:prstGeom prst="triangle">
            <a:avLst>
              <a:gd name="adj" fmla="val 0"/>
            </a:avLst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Isosceles Triangle 110">
            <a:extLst>
              <a:ext uri="{FF2B5EF4-FFF2-40B4-BE49-F238E27FC236}">
                <a16:creationId xmlns:a16="http://schemas.microsoft.com/office/drawing/2014/main" id="{DF55BAC0-D695-E66F-6BE2-D463F113E65D}"/>
              </a:ext>
            </a:extLst>
          </p:cNvPr>
          <p:cNvSpPr/>
          <p:nvPr/>
        </p:nvSpPr>
        <p:spPr>
          <a:xfrm>
            <a:off x="7009695" y="2863158"/>
            <a:ext cx="648072" cy="573144"/>
          </a:xfrm>
          <a:prstGeom prst="triangle">
            <a:avLst>
              <a:gd name="adj" fmla="val 0"/>
            </a:avLst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Isosceles Triangle 121">
            <a:extLst>
              <a:ext uri="{FF2B5EF4-FFF2-40B4-BE49-F238E27FC236}">
                <a16:creationId xmlns:a16="http://schemas.microsoft.com/office/drawing/2014/main" id="{2E330C08-9277-0C46-C6FB-CEE0E92EE8E2}"/>
              </a:ext>
            </a:extLst>
          </p:cNvPr>
          <p:cNvSpPr/>
          <p:nvPr/>
        </p:nvSpPr>
        <p:spPr>
          <a:xfrm>
            <a:off x="2699128" y="1340873"/>
            <a:ext cx="1064688" cy="902465"/>
          </a:xfrm>
          <a:prstGeom prst="triangle">
            <a:avLst>
              <a:gd name="adj" fmla="val 319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Isosceles Triangle 47"/>
          <p:cNvSpPr/>
          <p:nvPr/>
        </p:nvSpPr>
        <p:spPr>
          <a:xfrm>
            <a:off x="2699792" y="1709520"/>
            <a:ext cx="648072" cy="533962"/>
          </a:xfrm>
          <a:prstGeom prst="triangle">
            <a:avLst>
              <a:gd name="adj" fmla="val 0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Box 26"/>
          <p:cNvSpPr txBox="1"/>
          <p:nvPr/>
        </p:nvSpPr>
        <p:spPr>
          <a:xfrm>
            <a:off x="2688828" y="1316325"/>
            <a:ext cx="16561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Susan Foster</a:t>
            </a:r>
          </a:p>
          <a:p>
            <a:pPr algn="ctr"/>
            <a:r>
              <a:rPr lang="en-GB" dirty="0">
                <a:solidFill>
                  <a:schemeClr val="bg1"/>
                </a:solidFill>
              </a:rPr>
              <a:t>Chair of Trustees</a:t>
            </a:r>
          </a:p>
        </p:txBody>
      </p:sp>
      <p:sp>
        <p:nvSpPr>
          <p:cNvPr id="38" name="Isosceles Triangle 40">
            <a:extLst>
              <a:ext uri="{FF2B5EF4-FFF2-40B4-BE49-F238E27FC236}">
                <a16:creationId xmlns:a16="http://schemas.microsoft.com/office/drawing/2014/main" id="{F7F91E59-66D0-F275-9D99-7F4C587147F8}"/>
              </a:ext>
            </a:extLst>
          </p:cNvPr>
          <p:cNvSpPr/>
          <p:nvPr/>
        </p:nvSpPr>
        <p:spPr>
          <a:xfrm>
            <a:off x="7044609" y="3919955"/>
            <a:ext cx="1104069" cy="855464"/>
          </a:xfrm>
          <a:prstGeom prst="triangle">
            <a:avLst>
              <a:gd name="adj" fmla="val 319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Isosceles Triangle 110">
            <a:extLst>
              <a:ext uri="{FF2B5EF4-FFF2-40B4-BE49-F238E27FC236}">
                <a16:creationId xmlns:a16="http://schemas.microsoft.com/office/drawing/2014/main" id="{B6DF3AAF-A0F1-925A-14D3-60DDA2AF4B32}"/>
              </a:ext>
            </a:extLst>
          </p:cNvPr>
          <p:cNvSpPr/>
          <p:nvPr/>
        </p:nvSpPr>
        <p:spPr>
          <a:xfrm>
            <a:off x="7067241" y="4145858"/>
            <a:ext cx="786586" cy="607877"/>
          </a:xfrm>
          <a:prstGeom prst="triangle">
            <a:avLst>
              <a:gd name="adj" fmla="val 0"/>
            </a:avLst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Isosceles Triangle 117">
            <a:extLst>
              <a:ext uri="{FF2B5EF4-FFF2-40B4-BE49-F238E27FC236}">
                <a16:creationId xmlns:a16="http://schemas.microsoft.com/office/drawing/2014/main" id="{FEF29C78-4C52-BA26-64E8-F5B52C250114}"/>
              </a:ext>
            </a:extLst>
          </p:cNvPr>
          <p:cNvSpPr/>
          <p:nvPr/>
        </p:nvSpPr>
        <p:spPr>
          <a:xfrm>
            <a:off x="7041105" y="4349165"/>
            <a:ext cx="576064" cy="416025"/>
          </a:xfrm>
          <a:prstGeom prst="triangle">
            <a:avLst>
              <a:gd name="adj" fmla="val 1470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" name="TextBox 99"/>
          <p:cNvSpPr txBox="1"/>
          <p:nvPr/>
        </p:nvSpPr>
        <p:spPr>
          <a:xfrm>
            <a:off x="7125582" y="3882510"/>
            <a:ext cx="15725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Adam Abbott-Watkins</a:t>
            </a:r>
          </a:p>
          <a:p>
            <a:pPr algn="ctr"/>
            <a:r>
              <a:rPr lang="en-GB" dirty="0">
                <a:solidFill>
                  <a:schemeClr val="bg1"/>
                </a:solidFill>
              </a:rPr>
              <a:t>Co-Vice Chair</a:t>
            </a:r>
          </a:p>
          <a:p>
            <a:pPr algn="ctr"/>
            <a:endParaRPr lang="en-GB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8092</TotalTime>
  <Words>132</Words>
  <Application>Microsoft Macintosh PowerPoint</Application>
  <PresentationFormat>On-screen Show (4:3)</PresentationFormat>
  <Paragraphs>59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Moya Tytherleigh</dc:creator>
  <cp:lastModifiedBy>Moya Tytherleigh</cp:lastModifiedBy>
  <cp:revision>107</cp:revision>
  <cp:lastPrinted>2021-09-25T13:24:34Z</cp:lastPrinted>
  <dcterms:created xsi:type="dcterms:W3CDTF">2015-06-05T11:07:45Z</dcterms:created>
  <dcterms:modified xsi:type="dcterms:W3CDTF">2024-09-25T08:11:33Z</dcterms:modified>
</cp:coreProperties>
</file>